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6" r:id="rId2"/>
    <p:sldId id="297" r:id="rId3"/>
    <p:sldId id="298" r:id="rId4"/>
    <p:sldId id="299" r:id="rId5"/>
    <p:sldId id="284" r:id="rId6"/>
    <p:sldId id="258" r:id="rId7"/>
    <p:sldId id="273" r:id="rId8"/>
    <p:sldId id="259" r:id="rId9"/>
    <p:sldId id="276" r:id="rId10"/>
    <p:sldId id="300" r:id="rId11"/>
    <p:sldId id="302" r:id="rId12"/>
    <p:sldId id="256" r:id="rId13"/>
    <p:sldId id="277" r:id="rId14"/>
    <p:sldId id="280" r:id="rId15"/>
    <p:sldId id="279" r:id="rId16"/>
    <p:sldId id="281" r:id="rId17"/>
    <p:sldId id="263" r:id="rId18"/>
    <p:sldId id="304" r:id="rId19"/>
    <p:sldId id="305" r:id="rId20"/>
    <p:sldId id="257" r:id="rId21"/>
    <p:sldId id="294" r:id="rId22"/>
    <p:sldId id="269" r:id="rId23"/>
    <p:sldId id="270" r:id="rId24"/>
    <p:sldId id="260" r:id="rId25"/>
    <p:sldId id="306" r:id="rId26"/>
    <p:sldId id="307" r:id="rId27"/>
    <p:sldId id="271" r:id="rId28"/>
    <p:sldId id="264" r:id="rId29"/>
    <p:sldId id="293" r:id="rId30"/>
    <p:sldId id="267" r:id="rId31"/>
    <p:sldId id="265" r:id="rId32"/>
    <p:sldId id="278" r:id="rId33"/>
    <p:sldId id="308" r:id="rId34"/>
    <p:sldId id="282" r:id="rId35"/>
    <p:sldId id="286" r:id="rId36"/>
    <p:sldId id="309" r:id="rId37"/>
    <p:sldId id="262" r:id="rId38"/>
    <p:sldId id="292" r:id="rId39"/>
    <p:sldId id="295" r:id="rId40"/>
    <p:sldId id="310" r:id="rId41"/>
    <p:sldId id="274" r:id="rId42"/>
    <p:sldId id="290" r:id="rId43"/>
    <p:sldId id="261" r:id="rId44"/>
    <p:sldId id="272" r:id="rId45"/>
    <p:sldId id="291" r:id="rId46"/>
    <p:sldId id="288" r:id="rId47"/>
    <p:sldId id="285" r:id="rId48"/>
    <p:sldId id="287" r:id="rId49"/>
    <p:sldId id="289" r:id="rId50"/>
    <p:sldId id="275" r:id="rId51"/>
    <p:sldId id="283" r:id="rId5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8C874D-C4A3-4C3D-8F53-5B98E0B7025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7B38F78-8B30-43F3-8943-1D6B011AED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3DB33C-E186-4E25-9354-2EADD7EFE0A6}"/>
              </a:ext>
            </a:extLst>
          </p:cNvPr>
          <p:cNvSpPr>
            <a:spLocks noGrp="1"/>
          </p:cNvSpPr>
          <p:nvPr>
            <p:ph type="dt" sz="half" idx="10"/>
          </p:nvPr>
        </p:nvSpPr>
        <p:spPr/>
        <p:txBody>
          <a:bodyPr/>
          <a:lstStyle/>
          <a:p>
            <a:fld id="{48CF1CCB-14A0-4EEC-9C08-F5E3000E1CF7}" type="datetimeFigureOut">
              <a:rPr lang="zh-CN" altLang="en-US" smtClean="0"/>
              <a:t>2020/3/6</a:t>
            </a:fld>
            <a:endParaRPr lang="zh-CN" altLang="en-US"/>
          </a:p>
        </p:txBody>
      </p:sp>
      <p:sp>
        <p:nvSpPr>
          <p:cNvPr id="5" name="页脚占位符 4">
            <a:extLst>
              <a:ext uri="{FF2B5EF4-FFF2-40B4-BE49-F238E27FC236}">
                <a16:creationId xmlns:a16="http://schemas.microsoft.com/office/drawing/2014/main" id="{BE66F2C0-28C6-42AF-950B-FFDB54489E9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667634B-BF24-42DB-9F56-B14C9B5B5821}"/>
              </a:ext>
            </a:extLst>
          </p:cNvPr>
          <p:cNvSpPr>
            <a:spLocks noGrp="1"/>
          </p:cNvSpPr>
          <p:nvPr>
            <p:ph type="sldNum" sz="quarter" idx="12"/>
          </p:nvPr>
        </p:nvSpPr>
        <p:spPr/>
        <p:txBody>
          <a:bodyPr/>
          <a:lstStyle/>
          <a:p>
            <a:fld id="{FBD44CF7-85E6-47DA-A584-39D68386CE51}" type="slidenum">
              <a:rPr lang="zh-CN" altLang="en-US" smtClean="0"/>
              <a:t>‹#›</a:t>
            </a:fld>
            <a:endParaRPr lang="zh-CN" altLang="en-US"/>
          </a:p>
        </p:txBody>
      </p:sp>
    </p:spTree>
    <p:extLst>
      <p:ext uri="{BB962C8B-B14F-4D97-AF65-F5344CB8AC3E}">
        <p14:creationId xmlns:p14="http://schemas.microsoft.com/office/powerpoint/2010/main" val="27491882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1D0C37-D48A-4E50-9FC0-F6B2B16504A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3FD469A-8647-412F-8106-81BEA50915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EE20A-2E5C-443E-B5A0-EA089B116881}"/>
              </a:ext>
            </a:extLst>
          </p:cNvPr>
          <p:cNvSpPr>
            <a:spLocks noGrp="1"/>
          </p:cNvSpPr>
          <p:nvPr>
            <p:ph type="dt" sz="half" idx="10"/>
          </p:nvPr>
        </p:nvSpPr>
        <p:spPr/>
        <p:txBody>
          <a:bodyPr/>
          <a:lstStyle/>
          <a:p>
            <a:fld id="{48CF1CCB-14A0-4EEC-9C08-F5E3000E1CF7}" type="datetimeFigureOut">
              <a:rPr lang="zh-CN" altLang="en-US" smtClean="0"/>
              <a:t>2020/3/6</a:t>
            </a:fld>
            <a:endParaRPr lang="zh-CN" altLang="en-US"/>
          </a:p>
        </p:txBody>
      </p:sp>
      <p:sp>
        <p:nvSpPr>
          <p:cNvPr id="5" name="页脚占位符 4">
            <a:extLst>
              <a:ext uri="{FF2B5EF4-FFF2-40B4-BE49-F238E27FC236}">
                <a16:creationId xmlns:a16="http://schemas.microsoft.com/office/drawing/2014/main" id="{8636E035-E3FB-4AA7-8551-183F3A2AEED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4F6EF1C-E449-4218-AFEE-6D7E381068B1}"/>
              </a:ext>
            </a:extLst>
          </p:cNvPr>
          <p:cNvSpPr>
            <a:spLocks noGrp="1"/>
          </p:cNvSpPr>
          <p:nvPr>
            <p:ph type="sldNum" sz="quarter" idx="12"/>
          </p:nvPr>
        </p:nvSpPr>
        <p:spPr/>
        <p:txBody>
          <a:bodyPr/>
          <a:lstStyle/>
          <a:p>
            <a:fld id="{FBD44CF7-85E6-47DA-A584-39D68386CE51}" type="slidenum">
              <a:rPr lang="zh-CN" altLang="en-US" smtClean="0"/>
              <a:t>‹#›</a:t>
            </a:fld>
            <a:endParaRPr lang="zh-CN" altLang="en-US"/>
          </a:p>
        </p:txBody>
      </p:sp>
    </p:spTree>
    <p:extLst>
      <p:ext uri="{BB962C8B-B14F-4D97-AF65-F5344CB8AC3E}">
        <p14:creationId xmlns:p14="http://schemas.microsoft.com/office/powerpoint/2010/main" val="531597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81B2B8E-1195-424E-8070-6D562EE1B2C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0F16366-AFC1-48BF-9D84-BECD3F9D844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3E94266-480B-48E9-9823-66DF6B3D4BC2}"/>
              </a:ext>
            </a:extLst>
          </p:cNvPr>
          <p:cNvSpPr>
            <a:spLocks noGrp="1"/>
          </p:cNvSpPr>
          <p:nvPr>
            <p:ph type="dt" sz="half" idx="10"/>
          </p:nvPr>
        </p:nvSpPr>
        <p:spPr/>
        <p:txBody>
          <a:bodyPr/>
          <a:lstStyle/>
          <a:p>
            <a:fld id="{48CF1CCB-14A0-4EEC-9C08-F5E3000E1CF7}" type="datetimeFigureOut">
              <a:rPr lang="zh-CN" altLang="en-US" smtClean="0"/>
              <a:t>2020/3/6</a:t>
            </a:fld>
            <a:endParaRPr lang="zh-CN" altLang="en-US"/>
          </a:p>
        </p:txBody>
      </p:sp>
      <p:sp>
        <p:nvSpPr>
          <p:cNvPr id="5" name="页脚占位符 4">
            <a:extLst>
              <a:ext uri="{FF2B5EF4-FFF2-40B4-BE49-F238E27FC236}">
                <a16:creationId xmlns:a16="http://schemas.microsoft.com/office/drawing/2014/main" id="{E64307A7-ED4A-46B1-BDEC-B539B1627B1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D430020-3D23-40C3-B69F-6A60F8554C08}"/>
              </a:ext>
            </a:extLst>
          </p:cNvPr>
          <p:cNvSpPr>
            <a:spLocks noGrp="1"/>
          </p:cNvSpPr>
          <p:nvPr>
            <p:ph type="sldNum" sz="quarter" idx="12"/>
          </p:nvPr>
        </p:nvSpPr>
        <p:spPr/>
        <p:txBody>
          <a:bodyPr/>
          <a:lstStyle/>
          <a:p>
            <a:fld id="{FBD44CF7-85E6-47DA-A584-39D68386CE51}" type="slidenum">
              <a:rPr lang="zh-CN" altLang="en-US" smtClean="0"/>
              <a:t>‹#›</a:t>
            </a:fld>
            <a:endParaRPr lang="zh-CN" altLang="en-US"/>
          </a:p>
        </p:txBody>
      </p:sp>
    </p:spTree>
    <p:extLst>
      <p:ext uri="{BB962C8B-B14F-4D97-AF65-F5344CB8AC3E}">
        <p14:creationId xmlns:p14="http://schemas.microsoft.com/office/powerpoint/2010/main" val="2768745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5E7366-8E5D-4C60-BB85-F91A9E78A50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5889356-20BE-4C91-B382-9FE5700FA8E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AB65658-7A00-4F78-BD0B-E12C9BD801DC}"/>
              </a:ext>
            </a:extLst>
          </p:cNvPr>
          <p:cNvSpPr>
            <a:spLocks noGrp="1"/>
          </p:cNvSpPr>
          <p:nvPr>
            <p:ph type="dt" sz="half" idx="10"/>
          </p:nvPr>
        </p:nvSpPr>
        <p:spPr/>
        <p:txBody>
          <a:bodyPr/>
          <a:lstStyle/>
          <a:p>
            <a:fld id="{48CF1CCB-14A0-4EEC-9C08-F5E3000E1CF7}" type="datetimeFigureOut">
              <a:rPr lang="zh-CN" altLang="en-US" smtClean="0"/>
              <a:t>2020/3/6</a:t>
            </a:fld>
            <a:endParaRPr lang="zh-CN" altLang="en-US"/>
          </a:p>
        </p:txBody>
      </p:sp>
      <p:sp>
        <p:nvSpPr>
          <p:cNvPr id="5" name="页脚占位符 4">
            <a:extLst>
              <a:ext uri="{FF2B5EF4-FFF2-40B4-BE49-F238E27FC236}">
                <a16:creationId xmlns:a16="http://schemas.microsoft.com/office/drawing/2014/main" id="{E907A88E-0796-45EC-8228-8AD65C21B58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21075CA-5396-47E0-8868-2206FC1A7775}"/>
              </a:ext>
            </a:extLst>
          </p:cNvPr>
          <p:cNvSpPr>
            <a:spLocks noGrp="1"/>
          </p:cNvSpPr>
          <p:nvPr>
            <p:ph type="sldNum" sz="quarter" idx="12"/>
          </p:nvPr>
        </p:nvSpPr>
        <p:spPr/>
        <p:txBody>
          <a:bodyPr/>
          <a:lstStyle/>
          <a:p>
            <a:fld id="{FBD44CF7-85E6-47DA-A584-39D68386CE51}" type="slidenum">
              <a:rPr lang="zh-CN" altLang="en-US" smtClean="0"/>
              <a:t>‹#›</a:t>
            </a:fld>
            <a:endParaRPr lang="zh-CN" altLang="en-US"/>
          </a:p>
        </p:txBody>
      </p:sp>
    </p:spTree>
    <p:extLst>
      <p:ext uri="{BB962C8B-B14F-4D97-AF65-F5344CB8AC3E}">
        <p14:creationId xmlns:p14="http://schemas.microsoft.com/office/powerpoint/2010/main" val="2740316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62105A-184F-405C-AD8B-65A3828EAC4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A6DCDF-1641-4E82-BBBA-EC8913BCA4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03495-E62C-4F6C-8C3C-FF816CD835EE}"/>
              </a:ext>
            </a:extLst>
          </p:cNvPr>
          <p:cNvSpPr>
            <a:spLocks noGrp="1"/>
          </p:cNvSpPr>
          <p:nvPr>
            <p:ph type="dt" sz="half" idx="10"/>
          </p:nvPr>
        </p:nvSpPr>
        <p:spPr/>
        <p:txBody>
          <a:bodyPr/>
          <a:lstStyle/>
          <a:p>
            <a:fld id="{48CF1CCB-14A0-4EEC-9C08-F5E3000E1CF7}" type="datetimeFigureOut">
              <a:rPr lang="zh-CN" altLang="en-US" smtClean="0"/>
              <a:t>2020/3/6</a:t>
            </a:fld>
            <a:endParaRPr lang="zh-CN" altLang="en-US"/>
          </a:p>
        </p:txBody>
      </p:sp>
      <p:sp>
        <p:nvSpPr>
          <p:cNvPr id="5" name="页脚占位符 4">
            <a:extLst>
              <a:ext uri="{FF2B5EF4-FFF2-40B4-BE49-F238E27FC236}">
                <a16:creationId xmlns:a16="http://schemas.microsoft.com/office/drawing/2014/main" id="{C2FBE6C0-D26E-4FB3-826C-3018A4F8820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6163C09-2A6F-4FED-A9F8-7DE08119032C}"/>
              </a:ext>
            </a:extLst>
          </p:cNvPr>
          <p:cNvSpPr>
            <a:spLocks noGrp="1"/>
          </p:cNvSpPr>
          <p:nvPr>
            <p:ph type="sldNum" sz="quarter" idx="12"/>
          </p:nvPr>
        </p:nvSpPr>
        <p:spPr/>
        <p:txBody>
          <a:bodyPr/>
          <a:lstStyle/>
          <a:p>
            <a:fld id="{FBD44CF7-85E6-47DA-A584-39D68386CE51}" type="slidenum">
              <a:rPr lang="zh-CN" altLang="en-US" smtClean="0"/>
              <a:t>‹#›</a:t>
            </a:fld>
            <a:endParaRPr lang="zh-CN" altLang="en-US"/>
          </a:p>
        </p:txBody>
      </p:sp>
    </p:spTree>
    <p:extLst>
      <p:ext uri="{BB962C8B-B14F-4D97-AF65-F5344CB8AC3E}">
        <p14:creationId xmlns:p14="http://schemas.microsoft.com/office/powerpoint/2010/main" val="4121786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35288F-BE68-4600-BAEF-F3B0F13AB6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7B21885-374A-438D-AC7F-4D60BC737CD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D5F3DB5-3159-41A8-BB1D-9DA1413D0EFD}"/>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FD8D84B-F88F-4394-A220-EBC18EB7D6C8}"/>
              </a:ext>
            </a:extLst>
          </p:cNvPr>
          <p:cNvSpPr>
            <a:spLocks noGrp="1"/>
          </p:cNvSpPr>
          <p:nvPr>
            <p:ph type="dt" sz="half" idx="10"/>
          </p:nvPr>
        </p:nvSpPr>
        <p:spPr/>
        <p:txBody>
          <a:bodyPr/>
          <a:lstStyle/>
          <a:p>
            <a:fld id="{48CF1CCB-14A0-4EEC-9C08-F5E3000E1CF7}" type="datetimeFigureOut">
              <a:rPr lang="zh-CN" altLang="en-US" smtClean="0"/>
              <a:t>2020/3/6</a:t>
            </a:fld>
            <a:endParaRPr lang="zh-CN" altLang="en-US"/>
          </a:p>
        </p:txBody>
      </p:sp>
      <p:sp>
        <p:nvSpPr>
          <p:cNvPr id="6" name="页脚占位符 5">
            <a:extLst>
              <a:ext uri="{FF2B5EF4-FFF2-40B4-BE49-F238E27FC236}">
                <a16:creationId xmlns:a16="http://schemas.microsoft.com/office/drawing/2014/main" id="{F9DE9ADF-0242-47D9-B841-FBCC9571854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8F57594-C020-43C3-81C9-CC51DF0A79A4}"/>
              </a:ext>
            </a:extLst>
          </p:cNvPr>
          <p:cNvSpPr>
            <a:spLocks noGrp="1"/>
          </p:cNvSpPr>
          <p:nvPr>
            <p:ph type="sldNum" sz="quarter" idx="12"/>
          </p:nvPr>
        </p:nvSpPr>
        <p:spPr/>
        <p:txBody>
          <a:bodyPr/>
          <a:lstStyle/>
          <a:p>
            <a:fld id="{FBD44CF7-85E6-47DA-A584-39D68386CE51}" type="slidenum">
              <a:rPr lang="zh-CN" altLang="en-US" smtClean="0"/>
              <a:t>‹#›</a:t>
            </a:fld>
            <a:endParaRPr lang="zh-CN" altLang="en-US"/>
          </a:p>
        </p:txBody>
      </p:sp>
    </p:spTree>
    <p:extLst>
      <p:ext uri="{BB962C8B-B14F-4D97-AF65-F5344CB8AC3E}">
        <p14:creationId xmlns:p14="http://schemas.microsoft.com/office/powerpoint/2010/main" val="2667231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93F7E5-AA4A-4C05-BC14-8B7E6DE6793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ABB42E6-7EA5-47F7-917B-23C454CD40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B888526-6272-4AEB-9D0B-966369ABA05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606432-6AEB-4A23-83DC-80CF9FF83F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A8AB49A-494E-4E43-AFFF-E3C129813E9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AD6AD4-66AA-4409-A4E2-7042531E44FF}"/>
              </a:ext>
            </a:extLst>
          </p:cNvPr>
          <p:cNvSpPr>
            <a:spLocks noGrp="1"/>
          </p:cNvSpPr>
          <p:nvPr>
            <p:ph type="dt" sz="half" idx="10"/>
          </p:nvPr>
        </p:nvSpPr>
        <p:spPr/>
        <p:txBody>
          <a:bodyPr/>
          <a:lstStyle/>
          <a:p>
            <a:fld id="{48CF1CCB-14A0-4EEC-9C08-F5E3000E1CF7}" type="datetimeFigureOut">
              <a:rPr lang="zh-CN" altLang="en-US" smtClean="0"/>
              <a:t>2020/3/6</a:t>
            </a:fld>
            <a:endParaRPr lang="zh-CN" altLang="en-US"/>
          </a:p>
        </p:txBody>
      </p:sp>
      <p:sp>
        <p:nvSpPr>
          <p:cNvPr id="8" name="页脚占位符 7">
            <a:extLst>
              <a:ext uri="{FF2B5EF4-FFF2-40B4-BE49-F238E27FC236}">
                <a16:creationId xmlns:a16="http://schemas.microsoft.com/office/drawing/2014/main" id="{EA2EC886-14C8-4784-8A06-EB5AE7466B9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F024F78-7381-4D22-8E8F-CB9586705B69}"/>
              </a:ext>
            </a:extLst>
          </p:cNvPr>
          <p:cNvSpPr>
            <a:spLocks noGrp="1"/>
          </p:cNvSpPr>
          <p:nvPr>
            <p:ph type="sldNum" sz="quarter" idx="12"/>
          </p:nvPr>
        </p:nvSpPr>
        <p:spPr/>
        <p:txBody>
          <a:bodyPr/>
          <a:lstStyle/>
          <a:p>
            <a:fld id="{FBD44CF7-85E6-47DA-A584-39D68386CE51}" type="slidenum">
              <a:rPr lang="zh-CN" altLang="en-US" smtClean="0"/>
              <a:t>‹#›</a:t>
            </a:fld>
            <a:endParaRPr lang="zh-CN" altLang="en-US"/>
          </a:p>
        </p:txBody>
      </p:sp>
    </p:spTree>
    <p:extLst>
      <p:ext uri="{BB962C8B-B14F-4D97-AF65-F5344CB8AC3E}">
        <p14:creationId xmlns:p14="http://schemas.microsoft.com/office/powerpoint/2010/main" val="392787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EEF7D1-51B4-4AC2-85D5-E39D1133346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A1794CC-F7F6-4B7B-9DAB-1FE508464D9E}"/>
              </a:ext>
            </a:extLst>
          </p:cNvPr>
          <p:cNvSpPr>
            <a:spLocks noGrp="1"/>
          </p:cNvSpPr>
          <p:nvPr>
            <p:ph type="dt" sz="half" idx="10"/>
          </p:nvPr>
        </p:nvSpPr>
        <p:spPr/>
        <p:txBody>
          <a:bodyPr/>
          <a:lstStyle/>
          <a:p>
            <a:fld id="{48CF1CCB-14A0-4EEC-9C08-F5E3000E1CF7}" type="datetimeFigureOut">
              <a:rPr lang="zh-CN" altLang="en-US" smtClean="0"/>
              <a:t>2020/3/6</a:t>
            </a:fld>
            <a:endParaRPr lang="zh-CN" altLang="en-US"/>
          </a:p>
        </p:txBody>
      </p:sp>
      <p:sp>
        <p:nvSpPr>
          <p:cNvPr id="4" name="页脚占位符 3">
            <a:extLst>
              <a:ext uri="{FF2B5EF4-FFF2-40B4-BE49-F238E27FC236}">
                <a16:creationId xmlns:a16="http://schemas.microsoft.com/office/drawing/2014/main" id="{337A4FC3-547A-4B12-B9CD-89F6727EE11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EDB6BCF-E1C6-4207-8339-75B5A03A9624}"/>
              </a:ext>
            </a:extLst>
          </p:cNvPr>
          <p:cNvSpPr>
            <a:spLocks noGrp="1"/>
          </p:cNvSpPr>
          <p:nvPr>
            <p:ph type="sldNum" sz="quarter" idx="12"/>
          </p:nvPr>
        </p:nvSpPr>
        <p:spPr/>
        <p:txBody>
          <a:bodyPr/>
          <a:lstStyle/>
          <a:p>
            <a:fld id="{FBD44CF7-85E6-47DA-A584-39D68386CE51}" type="slidenum">
              <a:rPr lang="zh-CN" altLang="en-US" smtClean="0"/>
              <a:t>‹#›</a:t>
            </a:fld>
            <a:endParaRPr lang="zh-CN" altLang="en-US"/>
          </a:p>
        </p:txBody>
      </p:sp>
    </p:spTree>
    <p:extLst>
      <p:ext uri="{BB962C8B-B14F-4D97-AF65-F5344CB8AC3E}">
        <p14:creationId xmlns:p14="http://schemas.microsoft.com/office/powerpoint/2010/main" val="3449883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1D8AB2-A7E0-4B4E-A7C3-606EEFB863B2}"/>
              </a:ext>
            </a:extLst>
          </p:cNvPr>
          <p:cNvSpPr>
            <a:spLocks noGrp="1"/>
          </p:cNvSpPr>
          <p:nvPr>
            <p:ph type="dt" sz="half" idx="10"/>
          </p:nvPr>
        </p:nvSpPr>
        <p:spPr/>
        <p:txBody>
          <a:bodyPr/>
          <a:lstStyle/>
          <a:p>
            <a:fld id="{48CF1CCB-14A0-4EEC-9C08-F5E3000E1CF7}" type="datetimeFigureOut">
              <a:rPr lang="zh-CN" altLang="en-US" smtClean="0"/>
              <a:t>2020/3/6</a:t>
            </a:fld>
            <a:endParaRPr lang="zh-CN" altLang="en-US"/>
          </a:p>
        </p:txBody>
      </p:sp>
      <p:sp>
        <p:nvSpPr>
          <p:cNvPr id="3" name="页脚占位符 2">
            <a:extLst>
              <a:ext uri="{FF2B5EF4-FFF2-40B4-BE49-F238E27FC236}">
                <a16:creationId xmlns:a16="http://schemas.microsoft.com/office/drawing/2014/main" id="{4D6E80F7-2973-4ACF-BD12-412242FBADB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723C623-E8B1-4E4F-AFBE-8EE4D0FDAEE2}"/>
              </a:ext>
            </a:extLst>
          </p:cNvPr>
          <p:cNvSpPr>
            <a:spLocks noGrp="1"/>
          </p:cNvSpPr>
          <p:nvPr>
            <p:ph type="sldNum" sz="quarter" idx="12"/>
          </p:nvPr>
        </p:nvSpPr>
        <p:spPr/>
        <p:txBody>
          <a:bodyPr/>
          <a:lstStyle/>
          <a:p>
            <a:fld id="{FBD44CF7-85E6-47DA-A584-39D68386CE51}" type="slidenum">
              <a:rPr lang="zh-CN" altLang="en-US" smtClean="0"/>
              <a:t>‹#›</a:t>
            </a:fld>
            <a:endParaRPr lang="zh-CN" altLang="en-US"/>
          </a:p>
        </p:txBody>
      </p:sp>
    </p:spTree>
    <p:extLst>
      <p:ext uri="{BB962C8B-B14F-4D97-AF65-F5344CB8AC3E}">
        <p14:creationId xmlns:p14="http://schemas.microsoft.com/office/powerpoint/2010/main" val="1720882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020BB6-BAEF-48BB-9BD4-AA433A60C35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AC326C6-0E84-4929-A612-3408F0F2CE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71498E0-976E-41D0-9D15-1869B2E987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39E3E7-49D0-45EF-8050-37E271D0A5C5}"/>
              </a:ext>
            </a:extLst>
          </p:cNvPr>
          <p:cNvSpPr>
            <a:spLocks noGrp="1"/>
          </p:cNvSpPr>
          <p:nvPr>
            <p:ph type="dt" sz="half" idx="10"/>
          </p:nvPr>
        </p:nvSpPr>
        <p:spPr/>
        <p:txBody>
          <a:bodyPr/>
          <a:lstStyle/>
          <a:p>
            <a:fld id="{48CF1CCB-14A0-4EEC-9C08-F5E3000E1CF7}" type="datetimeFigureOut">
              <a:rPr lang="zh-CN" altLang="en-US" smtClean="0"/>
              <a:t>2020/3/6</a:t>
            </a:fld>
            <a:endParaRPr lang="zh-CN" altLang="en-US"/>
          </a:p>
        </p:txBody>
      </p:sp>
      <p:sp>
        <p:nvSpPr>
          <p:cNvPr id="6" name="页脚占位符 5">
            <a:extLst>
              <a:ext uri="{FF2B5EF4-FFF2-40B4-BE49-F238E27FC236}">
                <a16:creationId xmlns:a16="http://schemas.microsoft.com/office/drawing/2014/main" id="{C4EC38E5-045A-4BD1-9B8D-980CEE511F2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2291C8E-D7DB-45C4-934F-443B5F90BE67}"/>
              </a:ext>
            </a:extLst>
          </p:cNvPr>
          <p:cNvSpPr>
            <a:spLocks noGrp="1"/>
          </p:cNvSpPr>
          <p:nvPr>
            <p:ph type="sldNum" sz="quarter" idx="12"/>
          </p:nvPr>
        </p:nvSpPr>
        <p:spPr/>
        <p:txBody>
          <a:bodyPr/>
          <a:lstStyle/>
          <a:p>
            <a:fld id="{FBD44CF7-85E6-47DA-A584-39D68386CE51}" type="slidenum">
              <a:rPr lang="zh-CN" altLang="en-US" smtClean="0"/>
              <a:t>‹#›</a:t>
            </a:fld>
            <a:endParaRPr lang="zh-CN" altLang="en-US"/>
          </a:p>
        </p:txBody>
      </p:sp>
    </p:spTree>
    <p:extLst>
      <p:ext uri="{BB962C8B-B14F-4D97-AF65-F5344CB8AC3E}">
        <p14:creationId xmlns:p14="http://schemas.microsoft.com/office/powerpoint/2010/main" val="7852283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CEF1E-2B95-4F72-9C73-5E8C4F55949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483C547-B591-45D9-B713-FB22684D42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D8F7C50-8A79-4FE3-A427-E155CEF035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E3C4806-1335-4550-94D5-F9EAC2E55D57}"/>
              </a:ext>
            </a:extLst>
          </p:cNvPr>
          <p:cNvSpPr>
            <a:spLocks noGrp="1"/>
          </p:cNvSpPr>
          <p:nvPr>
            <p:ph type="dt" sz="half" idx="10"/>
          </p:nvPr>
        </p:nvSpPr>
        <p:spPr/>
        <p:txBody>
          <a:bodyPr/>
          <a:lstStyle/>
          <a:p>
            <a:fld id="{48CF1CCB-14A0-4EEC-9C08-F5E3000E1CF7}" type="datetimeFigureOut">
              <a:rPr lang="zh-CN" altLang="en-US" smtClean="0"/>
              <a:t>2020/3/6</a:t>
            </a:fld>
            <a:endParaRPr lang="zh-CN" altLang="en-US"/>
          </a:p>
        </p:txBody>
      </p:sp>
      <p:sp>
        <p:nvSpPr>
          <p:cNvPr id="6" name="页脚占位符 5">
            <a:extLst>
              <a:ext uri="{FF2B5EF4-FFF2-40B4-BE49-F238E27FC236}">
                <a16:creationId xmlns:a16="http://schemas.microsoft.com/office/drawing/2014/main" id="{26CE9E88-33A6-4460-81C5-401013C6BB7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096207A-0AF5-4F77-B189-EB176D3EA2DF}"/>
              </a:ext>
            </a:extLst>
          </p:cNvPr>
          <p:cNvSpPr>
            <a:spLocks noGrp="1"/>
          </p:cNvSpPr>
          <p:nvPr>
            <p:ph type="sldNum" sz="quarter" idx="12"/>
          </p:nvPr>
        </p:nvSpPr>
        <p:spPr/>
        <p:txBody>
          <a:bodyPr/>
          <a:lstStyle/>
          <a:p>
            <a:fld id="{FBD44CF7-85E6-47DA-A584-39D68386CE51}" type="slidenum">
              <a:rPr lang="zh-CN" altLang="en-US" smtClean="0"/>
              <a:t>‹#›</a:t>
            </a:fld>
            <a:endParaRPr lang="zh-CN" altLang="en-US"/>
          </a:p>
        </p:txBody>
      </p:sp>
    </p:spTree>
    <p:extLst>
      <p:ext uri="{BB962C8B-B14F-4D97-AF65-F5344CB8AC3E}">
        <p14:creationId xmlns:p14="http://schemas.microsoft.com/office/powerpoint/2010/main" val="2722524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8914BFC-BC3A-4E81-8128-2F156F6619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B5B0B32-5B7B-4DC3-9987-139CE91033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2A19D83-1C65-463E-A14E-C2CEF3CDCA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CF1CCB-14A0-4EEC-9C08-F5E3000E1CF7}" type="datetimeFigureOut">
              <a:rPr lang="zh-CN" altLang="en-US" smtClean="0"/>
              <a:t>2020/3/6</a:t>
            </a:fld>
            <a:endParaRPr lang="zh-CN" altLang="en-US"/>
          </a:p>
        </p:txBody>
      </p:sp>
      <p:sp>
        <p:nvSpPr>
          <p:cNvPr id="5" name="页脚占位符 4">
            <a:extLst>
              <a:ext uri="{FF2B5EF4-FFF2-40B4-BE49-F238E27FC236}">
                <a16:creationId xmlns:a16="http://schemas.microsoft.com/office/drawing/2014/main" id="{F10A5FC2-024E-4046-A22C-710F47BA2D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8D2CEFE-EFBB-4765-B34F-E13F6D7605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D44CF7-85E6-47DA-A584-39D68386CE51}" type="slidenum">
              <a:rPr lang="zh-CN" altLang="en-US" smtClean="0"/>
              <a:t>‹#›</a:t>
            </a:fld>
            <a:endParaRPr lang="zh-CN" altLang="en-US"/>
          </a:p>
        </p:txBody>
      </p:sp>
    </p:spTree>
    <p:extLst>
      <p:ext uri="{BB962C8B-B14F-4D97-AF65-F5344CB8AC3E}">
        <p14:creationId xmlns:p14="http://schemas.microsoft.com/office/powerpoint/2010/main" val="28280482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paper/4.pdf.pdf" TargetMode="Externa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paper/14.pdf" TargetMode="Externa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4E769B45-6BA6-42EF-BAD8-F0E98432D1AD}"/>
              </a:ext>
            </a:extLst>
          </p:cNvPr>
          <p:cNvSpPr/>
          <p:nvPr/>
        </p:nvSpPr>
        <p:spPr>
          <a:xfrm>
            <a:off x="437317" y="263379"/>
            <a:ext cx="8058616" cy="461665"/>
          </a:xfrm>
          <a:prstGeom prst="rect">
            <a:avLst/>
          </a:prstGeom>
        </p:spPr>
        <p:txBody>
          <a:bodyPr wrap="none">
            <a:spAutoFit/>
          </a:bodyPr>
          <a:lstStyle/>
          <a:p>
            <a:r>
              <a:rPr lang="zh-CN" altLang="en-US" sz="2400" b="1" dirty="0"/>
              <a:t>Challenges in </a:t>
            </a:r>
            <a:r>
              <a:rPr lang="en-US" altLang="zh-CN" sz="2400" b="1" dirty="0"/>
              <a:t>Sensor-based </a:t>
            </a:r>
            <a:r>
              <a:rPr lang="zh-CN" altLang="en-US" sz="2400" b="1" dirty="0"/>
              <a:t>Human Activity Recognition</a:t>
            </a:r>
          </a:p>
        </p:txBody>
      </p:sp>
      <p:pic>
        <p:nvPicPr>
          <p:cNvPr id="9" name="图片 8">
            <a:extLst>
              <a:ext uri="{FF2B5EF4-FFF2-40B4-BE49-F238E27FC236}">
                <a16:creationId xmlns:a16="http://schemas.microsoft.com/office/drawing/2014/main" id="{CEFD6E2D-42A0-44FF-B7B3-882E5C702CC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173" t="11136" r="22024"/>
          <a:stretch/>
        </p:blipFill>
        <p:spPr>
          <a:xfrm>
            <a:off x="566598" y="906642"/>
            <a:ext cx="4843602" cy="32718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图片 10">
            <a:extLst>
              <a:ext uri="{FF2B5EF4-FFF2-40B4-BE49-F238E27FC236}">
                <a16:creationId xmlns:a16="http://schemas.microsoft.com/office/drawing/2014/main" id="{2B0970F0-8D6B-4344-9668-2A11CC0729DE}"/>
              </a:ext>
            </a:extLst>
          </p:cNvPr>
          <p:cNvPicPr>
            <a:picLocks noChangeAspect="1"/>
          </p:cNvPicPr>
          <p:nvPr/>
        </p:nvPicPr>
        <p:blipFill>
          <a:blip r:embed="rId3"/>
          <a:stretch>
            <a:fillRect/>
          </a:stretch>
        </p:blipFill>
        <p:spPr>
          <a:xfrm>
            <a:off x="1206248" y="4315426"/>
            <a:ext cx="3846441" cy="2279195"/>
          </a:xfrm>
          <a:prstGeom prst="rect">
            <a:avLst/>
          </a:prstGeom>
        </p:spPr>
      </p:pic>
      <p:pic>
        <p:nvPicPr>
          <p:cNvPr id="12" name="图片 11">
            <a:extLst>
              <a:ext uri="{FF2B5EF4-FFF2-40B4-BE49-F238E27FC236}">
                <a16:creationId xmlns:a16="http://schemas.microsoft.com/office/drawing/2014/main" id="{DE36C758-D8F3-409F-8CB5-B82E0C43BE46}"/>
              </a:ext>
            </a:extLst>
          </p:cNvPr>
          <p:cNvPicPr>
            <a:picLocks noChangeAspect="1"/>
          </p:cNvPicPr>
          <p:nvPr/>
        </p:nvPicPr>
        <p:blipFill>
          <a:blip r:embed="rId4"/>
          <a:stretch>
            <a:fillRect/>
          </a:stretch>
        </p:blipFill>
        <p:spPr>
          <a:xfrm>
            <a:off x="6629770" y="1247061"/>
            <a:ext cx="2739899" cy="2181939"/>
          </a:xfrm>
          <a:prstGeom prst="rect">
            <a:avLst/>
          </a:prstGeom>
        </p:spPr>
      </p:pic>
      <p:sp>
        <p:nvSpPr>
          <p:cNvPr id="13" name="矩形 12">
            <a:extLst>
              <a:ext uri="{FF2B5EF4-FFF2-40B4-BE49-F238E27FC236}">
                <a16:creationId xmlns:a16="http://schemas.microsoft.com/office/drawing/2014/main" id="{691E785C-2576-4670-8477-9E137222DF44}"/>
              </a:ext>
            </a:extLst>
          </p:cNvPr>
          <p:cNvSpPr/>
          <p:nvPr/>
        </p:nvSpPr>
        <p:spPr>
          <a:xfrm>
            <a:off x="6629770" y="4468172"/>
            <a:ext cx="3846441" cy="1705403"/>
          </a:xfrm>
          <a:prstGeom prst="rect">
            <a:avLst/>
          </a:prstGeom>
        </p:spPr>
        <p:txBody>
          <a:bodyPr wrap="square">
            <a:spAutoFit/>
          </a:bodyPr>
          <a:lstStyle/>
          <a:p>
            <a:pPr algn="just">
              <a:lnSpc>
                <a:spcPct val="150000"/>
              </a:lnSpc>
            </a:pPr>
            <a:r>
              <a:rPr lang="en-US" altLang="zh-CN" dirty="0">
                <a:solidFill>
                  <a:schemeClr val="tx1">
                    <a:lumMod val="65000"/>
                    <a:lumOff val="35000"/>
                  </a:schemeClr>
                </a:solidFill>
                <a:latin typeface="微软雅黑" pitchFamily="34" charset="-122"/>
                <a:ea typeface="微软雅黑" pitchFamily="34" charset="-122"/>
              </a:rPr>
              <a:t>IMU (Inertial measurement unit</a:t>
            </a:r>
            <a:r>
              <a:rPr lang="zh-CN" altLang="en-US" dirty="0">
                <a:solidFill>
                  <a:schemeClr val="tx1">
                    <a:lumMod val="65000"/>
                    <a:lumOff val="35000"/>
                  </a:schemeClr>
                </a:solidFill>
                <a:latin typeface="微软雅黑" pitchFamily="34" charset="-122"/>
                <a:ea typeface="微软雅黑" pitchFamily="34" charset="-122"/>
              </a:rPr>
              <a:t>）</a:t>
            </a:r>
            <a:endParaRPr lang="en-US" altLang="zh-CN" dirty="0">
              <a:solidFill>
                <a:schemeClr val="tx1">
                  <a:lumMod val="65000"/>
                  <a:lumOff val="35000"/>
                </a:schemeClr>
              </a:solidFill>
              <a:latin typeface="微软雅黑" pitchFamily="34" charset="-122"/>
              <a:ea typeface="微软雅黑" pitchFamily="34" charset="-122"/>
            </a:endParaRPr>
          </a:p>
          <a:p>
            <a:pPr algn="just">
              <a:lnSpc>
                <a:spcPct val="150000"/>
              </a:lnSpc>
            </a:pPr>
            <a:r>
              <a:rPr lang="en-US" altLang="zh-CN" dirty="0">
                <a:solidFill>
                  <a:schemeClr val="tx1">
                    <a:lumMod val="65000"/>
                    <a:lumOff val="35000"/>
                  </a:schemeClr>
                </a:solidFill>
                <a:latin typeface="微软雅黑" pitchFamily="34" charset="-122"/>
                <a:ea typeface="微软雅黑" pitchFamily="34" charset="-122"/>
              </a:rPr>
              <a:t> 3-axis        accelerometer, </a:t>
            </a:r>
          </a:p>
          <a:p>
            <a:pPr algn="just">
              <a:lnSpc>
                <a:spcPct val="150000"/>
              </a:lnSpc>
            </a:pPr>
            <a:r>
              <a:rPr lang="en-US" altLang="zh-CN" dirty="0">
                <a:solidFill>
                  <a:schemeClr val="tx1">
                    <a:lumMod val="65000"/>
                    <a:lumOff val="35000"/>
                  </a:schemeClr>
                </a:solidFill>
                <a:latin typeface="微软雅黑" pitchFamily="34" charset="-122"/>
                <a:ea typeface="微软雅黑" pitchFamily="34" charset="-122"/>
              </a:rPr>
              <a:t> 3-axis        gyroscope, </a:t>
            </a:r>
          </a:p>
          <a:p>
            <a:pPr algn="just">
              <a:lnSpc>
                <a:spcPct val="150000"/>
              </a:lnSpc>
            </a:pPr>
            <a:r>
              <a:rPr lang="en-US" altLang="zh-CN" dirty="0">
                <a:solidFill>
                  <a:schemeClr val="tx1">
                    <a:lumMod val="65000"/>
                    <a:lumOff val="35000"/>
                  </a:schemeClr>
                </a:solidFill>
                <a:latin typeface="微软雅黑" pitchFamily="34" charset="-122"/>
                <a:ea typeface="微软雅黑" pitchFamily="34" charset="-122"/>
              </a:rPr>
              <a:t> 3-axis         magnetometer </a:t>
            </a:r>
          </a:p>
        </p:txBody>
      </p:sp>
    </p:spTree>
    <p:extLst>
      <p:ext uri="{BB962C8B-B14F-4D97-AF65-F5344CB8AC3E}">
        <p14:creationId xmlns:p14="http://schemas.microsoft.com/office/powerpoint/2010/main" val="1439963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713B59FE-AD4F-4715-9A60-31A48B42C487}"/>
              </a:ext>
            </a:extLst>
          </p:cNvPr>
          <p:cNvSpPr/>
          <p:nvPr/>
        </p:nvSpPr>
        <p:spPr>
          <a:xfrm>
            <a:off x="409575" y="187553"/>
            <a:ext cx="3212739" cy="1200329"/>
          </a:xfrm>
          <a:prstGeom prst="rect">
            <a:avLst/>
          </a:prstGeom>
        </p:spPr>
        <p:txBody>
          <a:bodyPr wrap="none">
            <a:spAutoFit/>
          </a:bodyPr>
          <a:lstStyle/>
          <a:p>
            <a:pPr marL="285750" indent="-285750">
              <a:lnSpc>
                <a:spcPct val="150000"/>
              </a:lnSpc>
              <a:buFont typeface="Arial" panose="020B0604020202020204" pitchFamily="34" charset="0"/>
              <a:buChar char="•"/>
            </a:pPr>
            <a:r>
              <a:rPr lang="en-US" altLang="zh-CN" sz="2400" b="1" dirty="0"/>
              <a:t>Annotation Scarcity</a:t>
            </a:r>
          </a:p>
          <a:p>
            <a:pPr marL="285750" indent="-285750">
              <a:buFont typeface="Arial" panose="020B0604020202020204" pitchFamily="34" charset="0"/>
              <a:buChar char="•"/>
            </a:pPr>
            <a:endParaRPr lang="en-US" altLang="zh-CN" dirty="0"/>
          </a:p>
          <a:p>
            <a:endParaRPr lang="zh-CN" altLang="en-US" dirty="0"/>
          </a:p>
        </p:txBody>
      </p:sp>
      <p:pic>
        <p:nvPicPr>
          <p:cNvPr id="2" name="图片 1">
            <a:extLst>
              <a:ext uri="{FF2B5EF4-FFF2-40B4-BE49-F238E27FC236}">
                <a16:creationId xmlns:a16="http://schemas.microsoft.com/office/drawing/2014/main" id="{C9676041-CBCB-4E62-8D56-44077026A062}"/>
              </a:ext>
            </a:extLst>
          </p:cNvPr>
          <p:cNvPicPr>
            <a:picLocks noChangeAspect="1"/>
          </p:cNvPicPr>
          <p:nvPr/>
        </p:nvPicPr>
        <p:blipFill>
          <a:blip r:embed="rId2"/>
          <a:stretch>
            <a:fillRect/>
          </a:stretch>
        </p:blipFill>
        <p:spPr>
          <a:xfrm>
            <a:off x="1081087" y="1578381"/>
            <a:ext cx="9044499" cy="3422243"/>
          </a:xfrm>
          <a:prstGeom prst="rect">
            <a:avLst/>
          </a:prstGeom>
        </p:spPr>
      </p:pic>
    </p:spTree>
    <p:extLst>
      <p:ext uri="{BB962C8B-B14F-4D97-AF65-F5344CB8AC3E}">
        <p14:creationId xmlns:p14="http://schemas.microsoft.com/office/powerpoint/2010/main" val="3431898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713B59FE-AD4F-4715-9A60-31A48B42C487}"/>
              </a:ext>
            </a:extLst>
          </p:cNvPr>
          <p:cNvSpPr/>
          <p:nvPr/>
        </p:nvSpPr>
        <p:spPr>
          <a:xfrm>
            <a:off x="409575" y="187553"/>
            <a:ext cx="3212739" cy="1200329"/>
          </a:xfrm>
          <a:prstGeom prst="rect">
            <a:avLst/>
          </a:prstGeom>
        </p:spPr>
        <p:txBody>
          <a:bodyPr wrap="none">
            <a:spAutoFit/>
          </a:bodyPr>
          <a:lstStyle/>
          <a:p>
            <a:pPr marL="285750" indent="-285750">
              <a:lnSpc>
                <a:spcPct val="150000"/>
              </a:lnSpc>
              <a:buFont typeface="Arial" panose="020B0604020202020204" pitchFamily="34" charset="0"/>
              <a:buChar char="•"/>
            </a:pPr>
            <a:r>
              <a:rPr lang="en-US" altLang="zh-CN" sz="2400" b="1" dirty="0"/>
              <a:t>Annotation Scarcity</a:t>
            </a:r>
          </a:p>
          <a:p>
            <a:pPr marL="285750" indent="-285750">
              <a:buFont typeface="Arial" panose="020B0604020202020204" pitchFamily="34" charset="0"/>
              <a:buChar char="•"/>
            </a:pPr>
            <a:endParaRPr lang="en-US" altLang="zh-CN" dirty="0"/>
          </a:p>
          <a:p>
            <a:endParaRPr lang="zh-CN" altLang="en-US" dirty="0"/>
          </a:p>
        </p:txBody>
      </p:sp>
      <p:sp>
        <p:nvSpPr>
          <p:cNvPr id="3" name="矩形 2">
            <a:extLst>
              <a:ext uri="{FF2B5EF4-FFF2-40B4-BE49-F238E27FC236}">
                <a16:creationId xmlns:a16="http://schemas.microsoft.com/office/drawing/2014/main" id="{59124CF3-2FDF-4505-90B1-AEF7021B00B4}"/>
              </a:ext>
            </a:extLst>
          </p:cNvPr>
          <p:cNvSpPr/>
          <p:nvPr/>
        </p:nvSpPr>
        <p:spPr>
          <a:xfrm>
            <a:off x="1057251" y="1203216"/>
            <a:ext cx="8997976" cy="923330"/>
          </a:xfrm>
          <a:prstGeom prst="rect">
            <a:avLst/>
          </a:prstGeom>
        </p:spPr>
        <p:txBody>
          <a:bodyPr wrap="none">
            <a:spAutoFit/>
          </a:bodyPr>
          <a:lstStyle/>
          <a:p>
            <a:pPr marL="285750" indent="-285750">
              <a:buFont typeface="Arial" panose="020B0604020202020204" pitchFamily="34" charset="0"/>
              <a:buChar char="•"/>
            </a:pPr>
            <a:r>
              <a:rPr lang="en-US" altLang="zh-CN" dirty="0"/>
              <a:t> Unsupervised Learning</a:t>
            </a:r>
          </a:p>
          <a:p>
            <a:pPr marL="742950" lvl="1" indent="-285750">
              <a:buFont typeface="Arial" panose="020B0604020202020204" pitchFamily="34" charset="0"/>
              <a:buChar char="•"/>
            </a:pPr>
            <a:r>
              <a:rPr lang="en-US" altLang="zh-CN" dirty="0"/>
              <a:t>Deep generative models such as Deep Belief Networks (DBNs) and autoencoders </a:t>
            </a:r>
          </a:p>
          <a:p>
            <a:pPr marL="742950" lvl="1" indent="-285750">
              <a:buFont typeface="Arial" panose="020B0604020202020204" pitchFamily="34" charset="0"/>
              <a:buChar char="•"/>
            </a:pPr>
            <a:r>
              <a:rPr lang="en-US" altLang="zh-CN" dirty="0"/>
              <a:t>They are useful in extracting features and finding patterns in massive data. </a:t>
            </a:r>
            <a:endParaRPr lang="zh-CN" altLang="en-US" dirty="0"/>
          </a:p>
        </p:txBody>
      </p:sp>
      <p:sp>
        <p:nvSpPr>
          <p:cNvPr id="5" name="矩形 4">
            <a:extLst>
              <a:ext uri="{FF2B5EF4-FFF2-40B4-BE49-F238E27FC236}">
                <a16:creationId xmlns:a16="http://schemas.microsoft.com/office/drawing/2014/main" id="{450B42ED-7412-4ED8-B295-E9571432DE6C}"/>
              </a:ext>
            </a:extLst>
          </p:cNvPr>
          <p:cNvSpPr/>
          <p:nvPr/>
        </p:nvSpPr>
        <p:spPr>
          <a:xfrm>
            <a:off x="1057251" y="2505670"/>
            <a:ext cx="10477548" cy="923330"/>
          </a:xfrm>
          <a:prstGeom prst="rect">
            <a:avLst/>
          </a:prstGeom>
        </p:spPr>
        <p:txBody>
          <a:bodyPr wrap="none">
            <a:spAutoFit/>
          </a:bodyPr>
          <a:lstStyle/>
          <a:p>
            <a:pPr marL="285750" indent="-285750">
              <a:buFont typeface="Arial" panose="020B0604020202020204" pitchFamily="34" charset="0"/>
              <a:buChar char="•"/>
            </a:pPr>
            <a:r>
              <a:rPr lang="en-US" altLang="zh-CN" dirty="0"/>
              <a:t> semi-supervised Learning</a:t>
            </a:r>
          </a:p>
          <a:p>
            <a:pPr marL="742950" lvl="1" indent="-285750">
              <a:buFont typeface="Arial" panose="020B0604020202020204" pitchFamily="34" charset="0"/>
              <a:buChar char="•"/>
            </a:pPr>
            <a:r>
              <a:rPr lang="en-US" altLang="zh-CN" dirty="0"/>
              <a:t>Co-training : extension of self-learning</a:t>
            </a:r>
          </a:p>
          <a:p>
            <a:pPr marL="742950" lvl="1" indent="-285750">
              <a:buFont typeface="Arial" panose="020B0604020202020204" pitchFamily="34" charset="0"/>
              <a:buChar char="•"/>
            </a:pPr>
            <a:r>
              <a:rPr lang="en-US" altLang="zh-CN" dirty="0"/>
              <a:t>Active Learning: requires annotators who are usually experts or users to label the data manually. </a:t>
            </a:r>
            <a:endParaRPr lang="zh-CN" altLang="en-US" dirty="0"/>
          </a:p>
        </p:txBody>
      </p:sp>
      <p:pic>
        <p:nvPicPr>
          <p:cNvPr id="4" name="图片 3">
            <a:extLst>
              <a:ext uri="{FF2B5EF4-FFF2-40B4-BE49-F238E27FC236}">
                <a16:creationId xmlns:a16="http://schemas.microsoft.com/office/drawing/2014/main" id="{308BCE46-5238-4188-9C7A-BCCAC3382A51}"/>
              </a:ext>
            </a:extLst>
          </p:cNvPr>
          <p:cNvPicPr>
            <a:picLocks noChangeAspect="1"/>
          </p:cNvPicPr>
          <p:nvPr/>
        </p:nvPicPr>
        <p:blipFill>
          <a:blip r:embed="rId2"/>
          <a:stretch>
            <a:fillRect/>
          </a:stretch>
        </p:blipFill>
        <p:spPr>
          <a:xfrm>
            <a:off x="1292227" y="3429000"/>
            <a:ext cx="8763000" cy="3038475"/>
          </a:xfrm>
          <a:prstGeom prst="rect">
            <a:avLst/>
          </a:prstGeom>
        </p:spPr>
      </p:pic>
    </p:spTree>
    <p:extLst>
      <p:ext uri="{BB962C8B-B14F-4D97-AF65-F5344CB8AC3E}">
        <p14:creationId xmlns:p14="http://schemas.microsoft.com/office/powerpoint/2010/main" val="824094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0A685F9-15F5-4E5D-B391-1C1B1265817D}"/>
              </a:ext>
            </a:extLst>
          </p:cNvPr>
          <p:cNvSpPr/>
          <p:nvPr/>
        </p:nvSpPr>
        <p:spPr>
          <a:xfrm>
            <a:off x="386993" y="450569"/>
            <a:ext cx="11418014" cy="1200329"/>
          </a:xfrm>
          <a:prstGeom prst="rect">
            <a:avLst/>
          </a:prstGeom>
        </p:spPr>
        <p:txBody>
          <a:bodyPr wrap="square">
            <a:spAutoFit/>
          </a:bodyPr>
          <a:lstStyle/>
          <a:p>
            <a:pPr marL="342900" indent="-342900">
              <a:buAutoNum type="arabicPeriod"/>
            </a:pPr>
            <a:r>
              <a:rPr lang="zh-CN" altLang="en-US" dirty="0"/>
              <a:t>Mohammad Abu Alsheikh, Ahmed Selim, Dusit Niyato, Linda Doyle, Shaowei Lin, and Hwee-Pink Tan. 2016. Deep activity recognition models with triaxial accelerometers. In Workshops at the Thirtieth AAAI Conference on Artificial Intelligence</a:t>
            </a:r>
            <a:endParaRPr lang="en-US" altLang="zh-CN" dirty="0"/>
          </a:p>
          <a:p>
            <a:r>
              <a:rPr lang="en-US" altLang="zh-CN" dirty="0"/>
              <a:t>      </a:t>
            </a:r>
            <a:r>
              <a:rPr lang="en-US" altLang="zh-CN" b="1" dirty="0"/>
              <a:t>Annotation Scarcity  Unsupervised Learning</a:t>
            </a:r>
            <a:endParaRPr lang="zh-CN" altLang="en-US" b="1" dirty="0"/>
          </a:p>
        </p:txBody>
      </p:sp>
      <p:pic>
        <p:nvPicPr>
          <p:cNvPr id="2" name="图片 1">
            <a:extLst>
              <a:ext uri="{FF2B5EF4-FFF2-40B4-BE49-F238E27FC236}">
                <a16:creationId xmlns:a16="http://schemas.microsoft.com/office/drawing/2014/main" id="{705D44D2-04A9-45B9-B1E9-D045C67604FE}"/>
              </a:ext>
            </a:extLst>
          </p:cNvPr>
          <p:cNvPicPr>
            <a:picLocks noChangeAspect="1"/>
          </p:cNvPicPr>
          <p:nvPr/>
        </p:nvPicPr>
        <p:blipFill>
          <a:blip r:embed="rId2"/>
          <a:stretch>
            <a:fillRect/>
          </a:stretch>
        </p:blipFill>
        <p:spPr>
          <a:xfrm>
            <a:off x="509908" y="1608731"/>
            <a:ext cx="5853768" cy="5099139"/>
          </a:xfrm>
          <a:prstGeom prst="rect">
            <a:avLst/>
          </a:prstGeom>
        </p:spPr>
      </p:pic>
      <p:pic>
        <p:nvPicPr>
          <p:cNvPr id="3" name="图片 2">
            <a:extLst>
              <a:ext uri="{FF2B5EF4-FFF2-40B4-BE49-F238E27FC236}">
                <a16:creationId xmlns:a16="http://schemas.microsoft.com/office/drawing/2014/main" id="{ABC80ED2-A655-4C7E-8F0E-88258D2EE3C9}"/>
              </a:ext>
            </a:extLst>
          </p:cNvPr>
          <p:cNvPicPr>
            <a:picLocks noChangeAspect="1"/>
          </p:cNvPicPr>
          <p:nvPr/>
        </p:nvPicPr>
        <p:blipFill>
          <a:blip r:embed="rId3"/>
          <a:stretch>
            <a:fillRect/>
          </a:stretch>
        </p:blipFill>
        <p:spPr>
          <a:xfrm>
            <a:off x="6486591" y="1650898"/>
            <a:ext cx="4574299" cy="2666258"/>
          </a:xfrm>
          <a:prstGeom prst="rect">
            <a:avLst/>
          </a:prstGeom>
        </p:spPr>
      </p:pic>
      <p:pic>
        <p:nvPicPr>
          <p:cNvPr id="7" name="图片 6">
            <a:extLst>
              <a:ext uri="{FF2B5EF4-FFF2-40B4-BE49-F238E27FC236}">
                <a16:creationId xmlns:a16="http://schemas.microsoft.com/office/drawing/2014/main" id="{5ABE6BCA-E59B-4510-8D89-EB1A2A04FC05}"/>
              </a:ext>
            </a:extLst>
          </p:cNvPr>
          <p:cNvPicPr>
            <a:picLocks noChangeAspect="1"/>
          </p:cNvPicPr>
          <p:nvPr/>
        </p:nvPicPr>
        <p:blipFill rotWithShape="1">
          <a:blip r:embed="rId4"/>
          <a:srcRect b="49456"/>
          <a:stretch/>
        </p:blipFill>
        <p:spPr>
          <a:xfrm>
            <a:off x="6095999" y="4317155"/>
            <a:ext cx="5795053" cy="2474169"/>
          </a:xfrm>
          <a:prstGeom prst="rect">
            <a:avLst/>
          </a:prstGeom>
        </p:spPr>
      </p:pic>
    </p:spTree>
    <p:extLst>
      <p:ext uri="{BB962C8B-B14F-4D97-AF65-F5344CB8AC3E}">
        <p14:creationId xmlns:p14="http://schemas.microsoft.com/office/powerpoint/2010/main" val="1275824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D14C2B9-0EB5-4509-94C4-2C03754E42E5}"/>
              </a:ext>
            </a:extLst>
          </p:cNvPr>
          <p:cNvSpPr/>
          <p:nvPr/>
        </p:nvSpPr>
        <p:spPr>
          <a:xfrm>
            <a:off x="186647" y="296861"/>
            <a:ext cx="11818706" cy="3724096"/>
          </a:xfrm>
          <a:prstGeom prst="rect">
            <a:avLst/>
          </a:prstGeom>
        </p:spPr>
        <p:txBody>
          <a:bodyPr wrap="square">
            <a:spAutoFit/>
          </a:bodyPr>
          <a:lstStyle/>
          <a:p>
            <a:r>
              <a:rPr lang="en-US" altLang="zh-CN" dirty="0"/>
              <a:t>2. </a:t>
            </a:r>
            <a:r>
              <a:rPr lang="zh-CN" altLang="en-US" dirty="0"/>
              <a:t>Lu Bai, Chris Yeung, Christos Efstratiou, and Moyra Chikomo. 2019. Motion2Vector: unsupervised learning in human activity recognition using wrist-sensing data. In Proceedings ofthe 2019 ACM International Joint Conference on Pervasive and Ubiquitous Computing and Proceedings of the 2019ACM International Symposium onWearable Computers. ACM, 537–542.</a:t>
            </a:r>
            <a:endParaRPr lang="en-US" altLang="zh-CN" dirty="0"/>
          </a:p>
          <a:p>
            <a:r>
              <a:rPr lang="en-US" altLang="zh-CN" b="1" dirty="0"/>
              <a:t>Annotation Scarcity  Unsupervised Learning</a:t>
            </a:r>
          </a:p>
          <a:p>
            <a:endParaRPr lang="zh-CN" altLang="en-US" dirty="0"/>
          </a:p>
          <a:p>
            <a:pPr marL="285750" indent="-285750">
              <a:buFont typeface="Arial" panose="020B0604020202020204" pitchFamily="34" charset="0"/>
              <a:buChar char="•"/>
            </a:pPr>
            <a:r>
              <a:rPr lang="en-US" altLang="zh-CN" sz="1600" dirty="0"/>
              <a:t>Proposed a method called Motion2Vector </a:t>
            </a:r>
            <a:r>
              <a:rPr lang="en-US" altLang="zh-CN" sz="1600" dirty="0">
                <a:highlight>
                  <a:srgbClr val="FFFF00"/>
                </a:highlight>
              </a:rPr>
              <a:t>to convert a time period of activity data </a:t>
            </a:r>
            <a:r>
              <a:rPr lang="en-US" altLang="zh-CN" sz="1600" dirty="0"/>
              <a:t>into a </a:t>
            </a:r>
            <a:r>
              <a:rPr lang="en-US" altLang="zh-CN" sz="1600" dirty="0">
                <a:highlight>
                  <a:srgbClr val="FFFF00"/>
                </a:highlight>
              </a:rPr>
              <a:t>movement vector embedding </a:t>
            </a:r>
            <a:r>
              <a:rPr lang="en-US" altLang="zh-CN" sz="1600" dirty="0"/>
              <a:t>within a multidimensional space. </a:t>
            </a:r>
          </a:p>
          <a:p>
            <a:pPr marL="285750" indent="-285750">
              <a:buFont typeface="Arial" panose="020B0604020202020204" pitchFamily="34" charset="0"/>
              <a:buChar char="•"/>
            </a:pPr>
            <a:r>
              <a:rPr lang="en-US" altLang="zh-CN" sz="1600" dirty="0"/>
              <a:t>To fit with the context of activity recognition, they use a bidirectional LSTM to encode the input blocks of the temporal wrist-sensing data. </a:t>
            </a:r>
          </a:p>
          <a:p>
            <a:pPr marL="285750" indent="-285750">
              <a:buFont typeface="Arial" panose="020B0604020202020204" pitchFamily="34" charset="0"/>
              <a:buChar char="•"/>
            </a:pPr>
            <a:r>
              <a:rPr lang="en-US" altLang="zh-CN" sz="1600" dirty="0"/>
              <a:t>Two hidden states generated are concatenated to form the embedded vectors which can be considered as an appropriate representation of the input movement. </a:t>
            </a:r>
          </a:p>
          <a:p>
            <a:pPr marL="285750" indent="-285750">
              <a:buFont typeface="Arial" panose="020B0604020202020204" pitchFamily="34" charset="0"/>
              <a:buChar char="•"/>
            </a:pPr>
            <a:r>
              <a:rPr lang="en-US" altLang="zh-CN" sz="1600" dirty="0"/>
              <a:t>Classifiers such as C4.5, K nearest neighbor, and random forest are trained later for classification. </a:t>
            </a:r>
          </a:p>
          <a:p>
            <a:pPr marL="285750" indent="-285750">
              <a:buFont typeface="Arial" panose="020B0604020202020204" pitchFamily="34" charset="0"/>
              <a:buChar char="•"/>
            </a:pPr>
            <a:r>
              <a:rPr lang="en-US" altLang="zh-CN" sz="1600" dirty="0"/>
              <a:t>The experiments showed that this method can achieve accuracy of higher than 87% when tested on public datasets</a:t>
            </a:r>
            <a:endParaRPr lang="zh-CN" altLang="en-US" sz="1600" dirty="0"/>
          </a:p>
        </p:txBody>
      </p:sp>
      <p:pic>
        <p:nvPicPr>
          <p:cNvPr id="2" name="图片 1">
            <a:extLst>
              <a:ext uri="{FF2B5EF4-FFF2-40B4-BE49-F238E27FC236}">
                <a16:creationId xmlns:a16="http://schemas.microsoft.com/office/drawing/2014/main" id="{AB1F232B-033F-4EB5-9EEB-8658DE9D5AFA}"/>
              </a:ext>
            </a:extLst>
          </p:cNvPr>
          <p:cNvPicPr>
            <a:picLocks noChangeAspect="1"/>
          </p:cNvPicPr>
          <p:nvPr/>
        </p:nvPicPr>
        <p:blipFill>
          <a:blip r:embed="rId2"/>
          <a:stretch>
            <a:fillRect/>
          </a:stretch>
        </p:blipFill>
        <p:spPr>
          <a:xfrm>
            <a:off x="514285" y="4333524"/>
            <a:ext cx="7529042" cy="2313340"/>
          </a:xfrm>
          <a:prstGeom prst="rect">
            <a:avLst/>
          </a:prstGeom>
        </p:spPr>
      </p:pic>
      <p:pic>
        <p:nvPicPr>
          <p:cNvPr id="3" name="图片 2">
            <a:extLst>
              <a:ext uri="{FF2B5EF4-FFF2-40B4-BE49-F238E27FC236}">
                <a16:creationId xmlns:a16="http://schemas.microsoft.com/office/drawing/2014/main" id="{39A291E5-15B4-44FD-86E4-C8632D3F6EAC}"/>
              </a:ext>
            </a:extLst>
          </p:cNvPr>
          <p:cNvPicPr>
            <a:picLocks noChangeAspect="1"/>
          </p:cNvPicPr>
          <p:nvPr/>
        </p:nvPicPr>
        <p:blipFill>
          <a:blip r:embed="rId3"/>
          <a:stretch>
            <a:fillRect/>
          </a:stretch>
        </p:blipFill>
        <p:spPr>
          <a:xfrm>
            <a:off x="8043327" y="4039781"/>
            <a:ext cx="3391809" cy="2756672"/>
          </a:xfrm>
          <a:prstGeom prst="rect">
            <a:avLst/>
          </a:prstGeom>
        </p:spPr>
      </p:pic>
    </p:spTree>
    <p:extLst>
      <p:ext uri="{BB962C8B-B14F-4D97-AF65-F5344CB8AC3E}">
        <p14:creationId xmlns:p14="http://schemas.microsoft.com/office/powerpoint/2010/main" val="769271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D557D8C-B903-45B9-B740-775633194AB4}"/>
              </a:ext>
            </a:extLst>
          </p:cNvPr>
          <p:cNvSpPr/>
          <p:nvPr/>
        </p:nvSpPr>
        <p:spPr>
          <a:xfrm>
            <a:off x="330485" y="660990"/>
            <a:ext cx="11531030" cy="1754326"/>
          </a:xfrm>
          <a:prstGeom prst="rect">
            <a:avLst/>
          </a:prstGeom>
        </p:spPr>
        <p:txBody>
          <a:bodyPr wrap="square">
            <a:spAutoFit/>
          </a:bodyPr>
          <a:lstStyle/>
          <a:p>
            <a:r>
              <a:rPr lang="en-US" altLang="zh-CN" dirty="0"/>
              <a:t>7. </a:t>
            </a:r>
            <a:r>
              <a:rPr lang="zh-CN" altLang="en-US" dirty="0"/>
              <a:t>Fuqiang Gu, Kourosh Khoshelham, Shahrokh Valaee, Jianga Shang, and Rui Zhang. 2018. Locomotion activity recognition using stacked denoising autoencoders. IEEE Internet ofThings Journal 5, 3 (2018), 2085–2093.</a:t>
            </a:r>
            <a:endParaRPr lang="en-US" altLang="zh-CN" dirty="0"/>
          </a:p>
          <a:p>
            <a:r>
              <a:rPr lang="en-US" altLang="zh-CN" b="1" dirty="0"/>
              <a:t>Annotation Scarcity Unsupervised Learning</a:t>
            </a:r>
          </a:p>
          <a:p>
            <a:pPr marL="285750" indent="-285750">
              <a:buFont typeface="Arial" panose="020B0604020202020204" pitchFamily="34" charset="0"/>
              <a:buChar char="•"/>
            </a:pPr>
            <a:r>
              <a:rPr lang="en-US" altLang="zh-CN" dirty="0"/>
              <a:t>we propose a deep learning method for LAR, which consists of stacked denoising autoencoders</a:t>
            </a:r>
          </a:p>
          <a:p>
            <a:pPr marL="285750" indent="-285750">
              <a:buFont typeface="Arial" panose="020B0604020202020204" pitchFamily="34" charset="0"/>
              <a:buChar char="•"/>
            </a:pPr>
            <a:r>
              <a:rPr lang="en-US" altLang="zh-CN" dirty="0"/>
              <a:t>Moreover, the proposed method can make use of unlabeled data for model fitting in an unsupervised pretraining phase, which is especially useful when labeled data are scarce</a:t>
            </a:r>
            <a:endParaRPr lang="zh-CN" altLang="en-US" dirty="0"/>
          </a:p>
        </p:txBody>
      </p:sp>
      <p:pic>
        <p:nvPicPr>
          <p:cNvPr id="2" name="图片 1">
            <a:extLst>
              <a:ext uri="{FF2B5EF4-FFF2-40B4-BE49-F238E27FC236}">
                <a16:creationId xmlns:a16="http://schemas.microsoft.com/office/drawing/2014/main" id="{ED2ED7E7-4C9C-474B-BBC9-52F4C22D78E6}"/>
              </a:ext>
            </a:extLst>
          </p:cNvPr>
          <p:cNvPicPr>
            <a:picLocks noChangeAspect="1"/>
          </p:cNvPicPr>
          <p:nvPr/>
        </p:nvPicPr>
        <p:blipFill>
          <a:blip r:embed="rId2"/>
          <a:stretch>
            <a:fillRect/>
          </a:stretch>
        </p:blipFill>
        <p:spPr>
          <a:xfrm>
            <a:off x="0" y="2454032"/>
            <a:ext cx="5188450" cy="4403968"/>
          </a:xfrm>
          <a:prstGeom prst="rect">
            <a:avLst/>
          </a:prstGeom>
        </p:spPr>
      </p:pic>
      <p:pic>
        <p:nvPicPr>
          <p:cNvPr id="3" name="图片 2">
            <a:extLst>
              <a:ext uri="{FF2B5EF4-FFF2-40B4-BE49-F238E27FC236}">
                <a16:creationId xmlns:a16="http://schemas.microsoft.com/office/drawing/2014/main" id="{C2185917-28A8-45EB-BFD0-F746A2507FA3}"/>
              </a:ext>
            </a:extLst>
          </p:cNvPr>
          <p:cNvPicPr>
            <a:picLocks noChangeAspect="1"/>
          </p:cNvPicPr>
          <p:nvPr/>
        </p:nvPicPr>
        <p:blipFill>
          <a:blip r:embed="rId3"/>
          <a:stretch>
            <a:fillRect/>
          </a:stretch>
        </p:blipFill>
        <p:spPr>
          <a:xfrm>
            <a:off x="5188450" y="2815635"/>
            <a:ext cx="6848475" cy="3381375"/>
          </a:xfrm>
          <a:prstGeom prst="rect">
            <a:avLst/>
          </a:prstGeom>
        </p:spPr>
      </p:pic>
    </p:spTree>
    <p:extLst>
      <p:ext uri="{BB962C8B-B14F-4D97-AF65-F5344CB8AC3E}">
        <p14:creationId xmlns:p14="http://schemas.microsoft.com/office/powerpoint/2010/main" val="10244487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A86E078-F3BA-4FB2-B8B5-7B3AF203ECC9}"/>
              </a:ext>
            </a:extLst>
          </p:cNvPr>
          <p:cNvSpPr/>
          <p:nvPr/>
        </p:nvSpPr>
        <p:spPr>
          <a:xfrm>
            <a:off x="315072" y="296054"/>
            <a:ext cx="11284450" cy="2985433"/>
          </a:xfrm>
          <a:prstGeom prst="rect">
            <a:avLst/>
          </a:prstGeom>
        </p:spPr>
        <p:txBody>
          <a:bodyPr wrap="square">
            <a:spAutoFit/>
          </a:bodyPr>
          <a:lstStyle/>
          <a:p>
            <a:r>
              <a:rPr lang="en-US" altLang="zh-CN" dirty="0"/>
              <a:t>6. </a:t>
            </a:r>
            <a:r>
              <a:rPr lang="zh-CN" altLang="en-US" dirty="0"/>
              <a:t>Kaixuan Chen, Lina Yao, Dalin Zhang, Xianzhi Wang, Xiaojun Chang, and Feiping Nie. 2019. A semisupervised recurrent convolutional attention model for human activity recognition. IEEE transactions on neural networks and learning systems (2019).</a:t>
            </a:r>
            <a:endParaRPr lang="en-US" altLang="zh-CN" dirty="0"/>
          </a:p>
          <a:p>
            <a:r>
              <a:rPr lang="en-US" altLang="zh-CN" b="1" dirty="0"/>
              <a:t>Annotation Scarcity Semi-supervised Learning Co-training</a:t>
            </a:r>
          </a:p>
          <a:p>
            <a:pPr marL="285750" indent="-285750">
              <a:buFont typeface="Arial" panose="020B0604020202020204" pitchFamily="34" charset="0"/>
              <a:buChar char="•"/>
            </a:pPr>
            <a:r>
              <a:rPr lang="en-US" altLang="zh-CN" sz="1600" dirty="0"/>
              <a:t>Applied co-training with multiple classifiers on different modalities of the data. </a:t>
            </a:r>
          </a:p>
          <a:p>
            <a:pPr marL="285750" indent="-285750">
              <a:buFont typeface="Arial" panose="020B0604020202020204" pitchFamily="34" charset="0"/>
              <a:buChar char="•"/>
            </a:pPr>
            <a:r>
              <a:rPr lang="en-US" altLang="zh-CN" sz="1600" dirty="0"/>
              <a:t>Three classifiers are trained on acceleration, angular velocity, and magnetism, respectively. </a:t>
            </a:r>
          </a:p>
          <a:p>
            <a:pPr marL="285750" indent="-285750">
              <a:buFont typeface="Arial" panose="020B0604020202020204" pitchFamily="34" charset="0"/>
              <a:buChar char="•"/>
            </a:pPr>
            <a:r>
              <a:rPr lang="en-US" altLang="zh-CN" sz="1600" dirty="0"/>
              <a:t>The learned classifiers are used for predicting the unlabeled data after each training round.</a:t>
            </a:r>
          </a:p>
          <a:p>
            <a:pPr marL="285750" indent="-285750">
              <a:buFont typeface="Arial" panose="020B0604020202020204" pitchFamily="34" charset="0"/>
              <a:buChar char="•"/>
            </a:pPr>
            <a:r>
              <a:rPr lang="en-US" altLang="zh-CN" sz="1600" dirty="0"/>
              <a:t>If most of the classifiers reach an agreement on predicting an unlabeled sample, this sample is labeled and moved to the labeled set for the next training round. </a:t>
            </a:r>
          </a:p>
          <a:p>
            <a:pPr marL="285750" indent="-285750">
              <a:buFont typeface="Arial" panose="020B0604020202020204" pitchFamily="34" charset="0"/>
              <a:buChar char="•"/>
            </a:pPr>
            <a:r>
              <a:rPr lang="en-US" altLang="zh-CN" sz="1600" dirty="0"/>
              <a:t>The training flow is repeated until no confident samples can be labeled, or the unlabeled set is empty. Then a new classifier is trained on the final labeled set with all modalities</a:t>
            </a:r>
            <a:endParaRPr lang="zh-CN" altLang="en-US" sz="1600" dirty="0"/>
          </a:p>
        </p:txBody>
      </p:sp>
      <p:pic>
        <p:nvPicPr>
          <p:cNvPr id="2" name="图片 1">
            <a:extLst>
              <a:ext uri="{FF2B5EF4-FFF2-40B4-BE49-F238E27FC236}">
                <a16:creationId xmlns:a16="http://schemas.microsoft.com/office/drawing/2014/main" id="{CD030625-F3A3-483C-845D-8B7F1CAB238A}"/>
              </a:ext>
            </a:extLst>
          </p:cNvPr>
          <p:cNvPicPr>
            <a:picLocks noChangeAspect="1"/>
          </p:cNvPicPr>
          <p:nvPr/>
        </p:nvPicPr>
        <p:blipFill>
          <a:blip r:embed="rId2"/>
          <a:stretch>
            <a:fillRect/>
          </a:stretch>
        </p:blipFill>
        <p:spPr>
          <a:xfrm>
            <a:off x="1560708" y="3196199"/>
            <a:ext cx="7697592" cy="3566733"/>
          </a:xfrm>
          <a:prstGeom prst="rect">
            <a:avLst/>
          </a:prstGeom>
        </p:spPr>
      </p:pic>
    </p:spTree>
    <p:extLst>
      <p:ext uri="{BB962C8B-B14F-4D97-AF65-F5344CB8AC3E}">
        <p14:creationId xmlns:p14="http://schemas.microsoft.com/office/powerpoint/2010/main" val="4094560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9013A12-155C-4D12-9EAD-43F8899C1F3C}"/>
              </a:ext>
            </a:extLst>
          </p:cNvPr>
          <p:cNvSpPr/>
          <p:nvPr/>
        </p:nvSpPr>
        <p:spPr>
          <a:xfrm>
            <a:off x="448637" y="491666"/>
            <a:ext cx="10688549" cy="3416320"/>
          </a:xfrm>
          <a:prstGeom prst="rect">
            <a:avLst/>
          </a:prstGeom>
        </p:spPr>
        <p:txBody>
          <a:bodyPr wrap="square">
            <a:spAutoFit/>
          </a:bodyPr>
          <a:lstStyle/>
          <a:p>
            <a:r>
              <a:rPr lang="en-US" altLang="zh-CN" dirty="0"/>
              <a:t>10. </a:t>
            </a:r>
            <a:r>
              <a:rPr lang="zh-CN" altLang="en-US" dirty="0"/>
              <a:t>HM Hossain and Nirmalya Roy. 2019. Active Deep Learning for Activity Recognition with Context Aware Annotator Selection. In Proceedings ofthe 25th ACM SIGKDD International Conference on Knowledge Discovery &amp; Data Mining. ACM, 1862–1870.</a:t>
            </a:r>
            <a:endParaRPr lang="en-US" altLang="zh-CN" dirty="0"/>
          </a:p>
          <a:p>
            <a:r>
              <a:rPr lang="en-US" altLang="zh-CN" b="1" dirty="0"/>
              <a:t>Annotation Scarcity Semi-supervised Learning Active learning</a:t>
            </a:r>
            <a:endParaRPr lang="zh-CN" altLang="en-US" b="1" dirty="0"/>
          </a:p>
          <a:p>
            <a:pPr marL="285750" indent="-285750">
              <a:buFont typeface="Arial" panose="020B0604020202020204" pitchFamily="34" charset="0"/>
              <a:buChar char="•"/>
            </a:pPr>
            <a:r>
              <a:rPr lang="en-US" altLang="zh-CN" sz="1600" dirty="0"/>
              <a:t>The first problem is that outliers can be easily mistaken for important samples. When entropy is calculated for selection, apart from informativeness, larger entropy may also mean outliers because outliers belong to none of the classes. Therefore, a joint loss function was proposed</a:t>
            </a:r>
          </a:p>
          <a:p>
            <a:pPr marL="285750" indent="-285750">
              <a:buFont typeface="Arial" panose="020B0604020202020204" pitchFamily="34" charset="0"/>
              <a:buChar char="•"/>
            </a:pPr>
            <a:r>
              <a:rPr lang="en-US" altLang="zh-CN" sz="1600" dirty="0"/>
              <a:t>The second problem considered in this work is how to reduce the workload of annotators as annotators are required to master domain knowledge for accurate labels. Multiple annotators are employed in this work. They are selected from the intimate people of users. The annotator selection is made by the reinforcement learning algorithm according to the heterogeneity and the relations of users. The contextual similarity is used to measure the relations among users and annotators. The experimental results show that this work has an 8% improvement in accuracy and has a higher convergence rate.</a:t>
            </a:r>
            <a:endParaRPr lang="zh-CN" altLang="en-US" sz="1600" dirty="0"/>
          </a:p>
        </p:txBody>
      </p:sp>
      <p:pic>
        <p:nvPicPr>
          <p:cNvPr id="2" name="图片 1">
            <a:extLst>
              <a:ext uri="{FF2B5EF4-FFF2-40B4-BE49-F238E27FC236}">
                <a16:creationId xmlns:a16="http://schemas.microsoft.com/office/drawing/2014/main" id="{E4B4AA8E-CBF3-4A62-A91E-3996D018EA01}"/>
              </a:ext>
            </a:extLst>
          </p:cNvPr>
          <p:cNvPicPr>
            <a:picLocks noChangeAspect="1"/>
          </p:cNvPicPr>
          <p:nvPr/>
        </p:nvPicPr>
        <p:blipFill>
          <a:blip r:embed="rId2"/>
          <a:stretch>
            <a:fillRect/>
          </a:stretch>
        </p:blipFill>
        <p:spPr>
          <a:xfrm>
            <a:off x="0" y="4010025"/>
            <a:ext cx="4267200" cy="2847975"/>
          </a:xfrm>
          <a:prstGeom prst="rect">
            <a:avLst/>
          </a:prstGeom>
        </p:spPr>
      </p:pic>
      <p:pic>
        <p:nvPicPr>
          <p:cNvPr id="3" name="图片 2">
            <a:extLst>
              <a:ext uri="{FF2B5EF4-FFF2-40B4-BE49-F238E27FC236}">
                <a16:creationId xmlns:a16="http://schemas.microsoft.com/office/drawing/2014/main" id="{FAD4E0A8-5F72-45D4-9B73-18EA091FD798}"/>
              </a:ext>
            </a:extLst>
          </p:cNvPr>
          <p:cNvPicPr>
            <a:picLocks noChangeAspect="1"/>
          </p:cNvPicPr>
          <p:nvPr/>
        </p:nvPicPr>
        <p:blipFill>
          <a:blip r:embed="rId3"/>
          <a:stretch>
            <a:fillRect/>
          </a:stretch>
        </p:blipFill>
        <p:spPr>
          <a:xfrm>
            <a:off x="4267200" y="3564030"/>
            <a:ext cx="7705618" cy="3293970"/>
          </a:xfrm>
          <a:prstGeom prst="rect">
            <a:avLst/>
          </a:prstGeom>
        </p:spPr>
      </p:pic>
    </p:spTree>
    <p:extLst>
      <p:ext uri="{BB962C8B-B14F-4D97-AF65-F5344CB8AC3E}">
        <p14:creationId xmlns:p14="http://schemas.microsoft.com/office/powerpoint/2010/main" val="1730746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0B11BD9-8C27-4C36-ACD8-F8248301112A}"/>
              </a:ext>
            </a:extLst>
          </p:cNvPr>
          <p:cNvSpPr/>
          <p:nvPr/>
        </p:nvSpPr>
        <p:spPr>
          <a:xfrm>
            <a:off x="438364" y="111522"/>
            <a:ext cx="10976224" cy="2677656"/>
          </a:xfrm>
          <a:prstGeom prst="rect">
            <a:avLst/>
          </a:prstGeom>
        </p:spPr>
        <p:txBody>
          <a:bodyPr wrap="square">
            <a:spAutoFit/>
          </a:bodyPr>
          <a:lstStyle/>
          <a:p>
            <a:r>
              <a:rPr lang="en-US" altLang="zh-CN" dirty="0"/>
              <a:t>27. </a:t>
            </a:r>
            <a:r>
              <a:rPr lang="zh-CN" altLang="en-US" dirty="0"/>
              <a:t>Jiwei Wang, Yiqiang Chen, Yang Gu, Yunlong Xiao, and Haonan Pan. 2018. SensoryGANs: An Effective Generative Adversarial Framework for Sensor-based Human Activity Recognition. In 2018 International Joint Conference on Neural Networks (IJCNN). IEEE, 1–8</a:t>
            </a:r>
            <a:endParaRPr lang="en-US" altLang="zh-CN" dirty="0"/>
          </a:p>
          <a:p>
            <a:r>
              <a:rPr lang="en-US" altLang="zh-CN" b="1" dirty="0"/>
              <a:t>Annotation Scarcity Data augmentation</a:t>
            </a:r>
            <a:endParaRPr lang="en-US" altLang="zh-CN" dirty="0"/>
          </a:p>
          <a:p>
            <a:pPr marL="285750" indent="-285750">
              <a:buFont typeface="Arial" panose="020B0604020202020204" pitchFamily="34" charset="0"/>
              <a:buChar char="•"/>
            </a:pPr>
            <a:r>
              <a:rPr lang="en-US" altLang="zh-CN" sz="1600" dirty="0"/>
              <a:t>As sensory data is heterogeneous, a unified GAN may not be enough to depict the complex distribution of different activity,</a:t>
            </a:r>
          </a:p>
          <a:p>
            <a:pPr marL="285750" indent="-285750">
              <a:buFont typeface="Arial" panose="020B0604020202020204" pitchFamily="34" charset="0"/>
              <a:buChar char="•"/>
            </a:pPr>
            <a:r>
              <a:rPr lang="en-US" altLang="zh-CN" sz="1600" dirty="0"/>
              <a:t>Wang et al. employed three activity-specific GANs for three activities. After generation, the synthetic data are fed into classifiers for prediction with original data. </a:t>
            </a:r>
          </a:p>
          <a:p>
            <a:pPr marL="285750" indent="-285750">
              <a:buFont typeface="Arial" panose="020B0604020202020204" pitchFamily="34" charset="0"/>
              <a:buChar char="•"/>
            </a:pPr>
            <a:r>
              <a:rPr lang="en-US" altLang="zh-CN" sz="1600" dirty="0"/>
              <a:t>We should note that although this work uses deep generative networks, the generation process depends on labels so the process is not unsupervised.</a:t>
            </a:r>
            <a:endParaRPr lang="zh-CN" altLang="en-US" sz="1600" dirty="0"/>
          </a:p>
        </p:txBody>
      </p:sp>
      <p:pic>
        <p:nvPicPr>
          <p:cNvPr id="2" name="图片 1">
            <a:extLst>
              <a:ext uri="{FF2B5EF4-FFF2-40B4-BE49-F238E27FC236}">
                <a16:creationId xmlns:a16="http://schemas.microsoft.com/office/drawing/2014/main" id="{4384FC94-8959-46EE-941F-9C2222724538}"/>
              </a:ext>
            </a:extLst>
          </p:cNvPr>
          <p:cNvPicPr>
            <a:picLocks noChangeAspect="1"/>
          </p:cNvPicPr>
          <p:nvPr/>
        </p:nvPicPr>
        <p:blipFill>
          <a:blip r:embed="rId2"/>
          <a:stretch>
            <a:fillRect/>
          </a:stretch>
        </p:blipFill>
        <p:spPr>
          <a:xfrm>
            <a:off x="273443" y="2846490"/>
            <a:ext cx="3969785" cy="4011510"/>
          </a:xfrm>
          <a:prstGeom prst="rect">
            <a:avLst/>
          </a:prstGeom>
        </p:spPr>
      </p:pic>
      <p:pic>
        <p:nvPicPr>
          <p:cNvPr id="3" name="图片 2">
            <a:extLst>
              <a:ext uri="{FF2B5EF4-FFF2-40B4-BE49-F238E27FC236}">
                <a16:creationId xmlns:a16="http://schemas.microsoft.com/office/drawing/2014/main" id="{62F7EEF1-9017-4B21-B69E-C3B4BD8969DE}"/>
              </a:ext>
            </a:extLst>
          </p:cNvPr>
          <p:cNvPicPr>
            <a:picLocks noChangeAspect="1"/>
          </p:cNvPicPr>
          <p:nvPr/>
        </p:nvPicPr>
        <p:blipFill>
          <a:blip r:embed="rId3"/>
          <a:stretch>
            <a:fillRect/>
          </a:stretch>
        </p:blipFill>
        <p:spPr>
          <a:xfrm>
            <a:off x="5926475" y="2601577"/>
            <a:ext cx="3433281" cy="4047657"/>
          </a:xfrm>
          <a:prstGeom prst="rect">
            <a:avLst/>
          </a:prstGeom>
        </p:spPr>
      </p:pic>
    </p:spTree>
    <p:extLst>
      <p:ext uri="{BB962C8B-B14F-4D97-AF65-F5344CB8AC3E}">
        <p14:creationId xmlns:p14="http://schemas.microsoft.com/office/powerpoint/2010/main" val="1865338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713B59FE-AD4F-4715-9A60-31A48B42C487}"/>
              </a:ext>
            </a:extLst>
          </p:cNvPr>
          <p:cNvSpPr/>
          <p:nvPr/>
        </p:nvSpPr>
        <p:spPr>
          <a:xfrm>
            <a:off x="409575" y="187553"/>
            <a:ext cx="2475358" cy="1200329"/>
          </a:xfrm>
          <a:prstGeom prst="rect">
            <a:avLst/>
          </a:prstGeom>
        </p:spPr>
        <p:txBody>
          <a:bodyPr wrap="none">
            <a:spAutoFit/>
          </a:bodyPr>
          <a:lstStyle/>
          <a:p>
            <a:pPr marL="285750" indent="-285750">
              <a:lnSpc>
                <a:spcPct val="150000"/>
              </a:lnSpc>
              <a:buFont typeface="Arial" panose="020B0604020202020204" pitchFamily="34" charset="0"/>
              <a:buChar char="•"/>
            </a:pPr>
            <a:r>
              <a:rPr lang="en-US" altLang="zh-CN" sz="2400" b="1" dirty="0"/>
              <a:t>Heterogeneity</a:t>
            </a:r>
          </a:p>
          <a:p>
            <a:pPr marL="285750" indent="-285750">
              <a:buFont typeface="Arial" panose="020B0604020202020204" pitchFamily="34" charset="0"/>
              <a:buChar char="•"/>
            </a:pPr>
            <a:endParaRPr lang="en-US" altLang="zh-CN" dirty="0"/>
          </a:p>
          <a:p>
            <a:endParaRPr lang="zh-CN" altLang="en-US" dirty="0"/>
          </a:p>
        </p:txBody>
      </p:sp>
      <p:pic>
        <p:nvPicPr>
          <p:cNvPr id="3" name="图片 2">
            <a:extLst>
              <a:ext uri="{FF2B5EF4-FFF2-40B4-BE49-F238E27FC236}">
                <a16:creationId xmlns:a16="http://schemas.microsoft.com/office/drawing/2014/main" id="{AF15A57A-88A1-4ED5-96FE-CB798D7E26BF}"/>
              </a:ext>
            </a:extLst>
          </p:cNvPr>
          <p:cNvPicPr>
            <a:picLocks noChangeAspect="1"/>
          </p:cNvPicPr>
          <p:nvPr/>
        </p:nvPicPr>
        <p:blipFill>
          <a:blip r:embed="rId2"/>
          <a:stretch>
            <a:fillRect/>
          </a:stretch>
        </p:blipFill>
        <p:spPr>
          <a:xfrm>
            <a:off x="1428179" y="1993996"/>
            <a:ext cx="8439721" cy="1778550"/>
          </a:xfrm>
          <a:prstGeom prst="rect">
            <a:avLst/>
          </a:prstGeom>
        </p:spPr>
      </p:pic>
    </p:spTree>
    <p:extLst>
      <p:ext uri="{BB962C8B-B14F-4D97-AF65-F5344CB8AC3E}">
        <p14:creationId xmlns:p14="http://schemas.microsoft.com/office/powerpoint/2010/main" val="2933359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713B59FE-AD4F-4715-9A60-31A48B42C487}"/>
              </a:ext>
            </a:extLst>
          </p:cNvPr>
          <p:cNvSpPr/>
          <p:nvPr/>
        </p:nvSpPr>
        <p:spPr>
          <a:xfrm>
            <a:off x="409575" y="187553"/>
            <a:ext cx="2475358" cy="1200329"/>
          </a:xfrm>
          <a:prstGeom prst="rect">
            <a:avLst/>
          </a:prstGeom>
        </p:spPr>
        <p:txBody>
          <a:bodyPr wrap="none">
            <a:spAutoFit/>
          </a:bodyPr>
          <a:lstStyle/>
          <a:p>
            <a:pPr marL="285750" indent="-285750">
              <a:lnSpc>
                <a:spcPct val="150000"/>
              </a:lnSpc>
              <a:buFont typeface="Arial" panose="020B0604020202020204" pitchFamily="34" charset="0"/>
              <a:buChar char="•"/>
            </a:pPr>
            <a:r>
              <a:rPr lang="en-US" altLang="zh-CN" sz="2400" b="1" dirty="0"/>
              <a:t>Heterogeneity</a:t>
            </a:r>
          </a:p>
          <a:p>
            <a:pPr marL="285750" indent="-285750">
              <a:buFont typeface="Arial" panose="020B0604020202020204" pitchFamily="34" charset="0"/>
              <a:buChar char="•"/>
            </a:pPr>
            <a:endParaRPr lang="en-US" altLang="zh-CN" dirty="0"/>
          </a:p>
          <a:p>
            <a:endParaRPr lang="zh-CN" altLang="en-US" dirty="0"/>
          </a:p>
        </p:txBody>
      </p:sp>
      <p:sp>
        <p:nvSpPr>
          <p:cNvPr id="4" name="矩形 3">
            <a:extLst>
              <a:ext uri="{FF2B5EF4-FFF2-40B4-BE49-F238E27FC236}">
                <a16:creationId xmlns:a16="http://schemas.microsoft.com/office/drawing/2014/main" id="{4333D6A8-487D-4FA5-9CC3-8434D0EF6060}"/>
              </a:ext>
            </a:extLst>
          </p:cNvPr>
          <p:cNvSpPr/>
          <p:nvPr/>
        </p:nvSpPr>
        <p:spPr>
          <a:xfrm>
            <a:off x="571476" y="1136541"/>
            <a:ext cx="11272638" cy="615553"/>
          </a:xfrm>
          <a:prstGeom prst="rect">
            <a:avLst/>
          </a:prstGeom>
        </p:spPr>
        <p:txBody>
          <a:bodyPr wrap="none">
            <a:spAutoFit/>
          </a:bodyPr>
          <a:lstStyle/>
          <a:p>
            <a:pPr marL="285750" indent="-285750">
              <a:buFont typeface="Arial" panose="020B0604020202020204" pitchFamily="34" charset="0"/>
              <a:buChar char="•"/>
            </a:pPr>
            <a:r>
              <a:rPr lang="en-US" altLang="zh-CN" dirty="0"/>
              <a:t> Users: </a:t>
            </a:r>
          </a:p>
          <a:p>
            <a:pPr marL="742950" lvl="1" indent="-285750">
              <a:buFont typeface="Arial" panose="020B0604020202020204" pitchFamily="34" charset="0"/>
              <a:buChar char="•"/>
            </a:pPr>
            <a:r>
              <a:rPr lang="en-US" altLang="zh-CN" sz="1600" dirty="0"/>
              <a:t>Owing to biological and environmental factors, the same activity can be performed differently by different individuals.</a:t>
            </a:r>
            <a:endParaRPr lang="zh-CN" altLang="en-US" sz="1600" dirty="0"/>
          </a:p>
        </p:txBody>
      </p:sp>
      <p:pic>
        <p:nvPicPr>
          <p:cNvPr id="2" name="图片 1">
            <a:extLst>
              <a:ext uri="{FF2B5EF4-FFF2-40B4-BE49-F238E27FC236}">
                <a16:creationId xmlns:a16="http://schemas.microsoft.com/office/drawing/2014/main" id="{EC9116AA-3090-4C8F-BBC0-A56A00546142}"/>
              </a:ext>
            </a:extLst>
          </p:cNvPr>
          <p:cNvPicPr>
            <a:picLocks noChangeAspect="1"/>
          </p:cNvPicPr>
          <p:nvPr/>
        </p:nvPicPr>
        <p:blipFill>
          <a:blip r:embed="rId2"/>
          <a:stretch>
            <a:fillRect/>
          </a:stretch>
        </p:blipFill>
        <p:spPr>
          <a:xfrm>
            <a:off x="571476" y="3295650"/>
            <a:ext cx="10835640" cy="3009900"/>
          </a:xfrm>
          <a:prstGeom prst="rect">
            <a:avLst/>
          </a:prstGeom>
        </p:spPr>
      </p:pic>
      <p:sp>
        <p:nvSpPr>
          <p:cNvPr id="7" name="矩形 6">
            <a:extLst>
              <a:ext uri="{FF2B5EF4-FFF2-40B4-BE49-F238E27FC236}">
                <a16:creationId xmlns:a16="http://schemas.microsoft.com/office/drawing/2014/main" id="{53FCC459-87C0-4BA4-BD54-D9694A01D959}"/>
              </a:ext>
            </a:extLst>
          </p:cNvPr>
          <p:cNvSpPr/>
          <p:nvPr/>
        </p:nvSpPr>
        <p:spPr>
          <a:xfrm>
            <a:off x="571476" y="2085529"/>
            <a:ext cx="5040162" cy="615553"/>
          </a:xfrm>
          <a:prstGeom prst="rect">
            <a:avLst/>
          </a:prstGeom>
        </p:spPr>
        <p:txBody>
          <a:bodyPr wrap="none">
            <a:spAutoFit/>
          </a:bodyPr>
          <a:lstStyle/>
          <a:p>
            <a:pPr marL="285750" indent="-285750">
              <a:buFont typeface="Arial" panose="020B0604020202020204" pitchFamily="34" charset="0"/>
              <a:buChar char="•"/>
            </a:pPr>
            <a:r>
              <a:rPr lang="en-US" altLang="zh-CN" dirty="0"/>
              <a:t> Time: </a:t>
            </a:r>
          </a:p>
          <a:p>
            <a:pPr marL="742950" lvl="1" indent="-285750">
              <a:buFont typeface="Arial" panose="020B0604020202020204" pitchFamily="34" charset="0"/>
              <a:buChar char="•"/>
            </a:pPr>
            <a:r>
              <a:rPr lang="en-US" altLang="zh-CN" sz="1600" dirty="0"/>
              <a:t>the streaming sensory data changes over time.</a:t>
            </a:r>
            <a:endParaRPr lang="zh-CN" altLang="en-US" sz="1600" dirty="0"/>
          </a:p>
        </p:txBody>
      </p:sp>
    </p:spTree>
    <p:extLst>
      <p:ext uri="{BB962C8B-B14F-4D97-AF65-F5344CB8AC3E}">
        <p14:creationId xmlns:p14="http://schemas.microsoft.com/office/powerpoint/2010/main" val="2494015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手机屏幕截图&#10;&#10;描述已自动生成">
            <a:extLst>
              <a:ext uri="{FF2B5EF4-FFF2-40B4-BE49-F238E27FC236}">
                <a16:creationId xmlns:a16="http://schemas.microsoft.com/office/drawing/2014/main" id="{FA13E226-E13D-464F-A2DF-71F97CD5529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204" r="9110" b="3736"/>
          <a:stretch/>
        </p:blipFill>
        <p:spPr>
          <a:xfrm>
            <a:off x="103414" y="50460"/>
            <a:ext cx="5268686" cy="6807540"/>
          </a:xfrm>
        </p:spPr>
      </p:pic>
      <p:sp>
        <p:nvSpPr>
          <p:cNvPr id="6" name="矩形 5">
            <a:extLst>
              <a:ext uri="{FF2B5EF4-FFF2-40B4-BE49-F238E27FC236}">
                <a16:creationId xmlns:a16="http://schemas.microsoft.com/office/drawing/2014/main" id="{713B59FE-AD4F-4715-9A60-31A48B42C487}"/>
              </a:ext>
            </a:extLst>
          </p:cNvPr>
          <p:cNvSpPr/>
          <p:nvPr/>
        </p:nvSpPr>
        <p:spPr>
          <a:xfrm>
            <a:off x="5581650" y="1101953"/>
            <a:ext cx="6090129" cy="5216813"/>
          </a:xfrm>
          <a:prstGeom prst="rect">
            <a:avLst/>
          </a:prstGeom>
        </p:spPr>
        <p:txBody>
          <a:bodyPr wrap="none">
            <a:spAutoFit/>
          </a:bodyPr>
          <a:lstStyle/>
          <a:p>
            <a:pPr marL="285750" indent="-285750">
              <a:lnSpc>
                <a:spcPct val="150000"/>
              </a:lnSpc>
              <a:buFont typeface="Arial" panose="020B0604020202020204" pitchFamily="34" charset="0"/>
              <a:buChar char="•"/>
            </a:pPr>
            <a:r>
              <a:rPr lang="en-US" altLang="zh-CN" dirty="0"/>
              <a:t>Feature Extraction</a:t>
            </a:r>
          </a:p>
          <a:p>
            <a:pPr marL="285750" indent="-285750">
              <a:lnSpc>
                <a:spcPct val="150000"/>
              </a:lnSpc>
              <a:buFont typeface="Arial" panose="020B0604020202020204" pitchFamily="34" charset="0"/>
              <a:buChar char="•"/>
            </a:pPr>
            <a:r>
              <a:rPr lang="en-US" altLang="zh-CN" dirty="0"/>
              <a:t>Annotation Scarcity (</a:t>
            </a:r>
            <a:r>
              <a:rPr lang="zh-CN" altLang="en-US" dirty="0"/>
              <a:t>注释稀缺性</a:t>
            </a:r>
            <a:r>
              <a:rPr lang="en-US" altLang="zh-CN" dirty="0"/>
              <a:t>)</a:t>
            </a:r>
          </a:p>
          <a:p>
            <a:pPr marL="285750" indent="-285750">
              <a:lnSpc>
                <a:spcPct val="150000"/>
              </a:lnSpc>
              <a:buFont typeface="Arial" panose="020B0604020202020204" pitchFamily="34" charset="0"/>
              <a:buChar char="•"/>
            </a:pPr>
            <a:r>
              <a:rPr lang="en-US" altLang="zh-CN" dirty="0"/>
              <a:t>Class Imbalance</a:t>
            </a:r>
          </a:p>
          <a:p>
            <a:pPr marL="285750" indent="-285750">
              <a:lnSpc>
                <a:spcPct val="150000"/>
              </a:lnSpc>
              <a:buFont typeface="Arial" panose="020B0604020202020204" pitchFamily="34" charset="0"/>
              <a:buChar char="•"/>
            </a:pPr>
            <a:r>
              <a:rPr lang="en-US" altLang="zh-CN" dirty="0"/>
              <a:t>Heterogeneity (</a:t>
            </a:r>
            <a:r>
              <a:rPr lang="zh-CN" altLang="en-US" dirty="0"/>
              <a:t>数据异质性</a:t>
            </a:r>
            <a:r>
              <a:rPr lang="en-US" altLang="zh-CN" dirty="0"/>
              <a:t>)</a:t>
            </a:r>
          </a:p>
          <a:p>
            <a:pPr marL="285750" indent="-285750">
              <a:lnSpc>
                <a:spcPct val="150000"/>
              </a:lnSpc>
              <a:buFont typeface="Arial" panose="020B0604020202020204" pitchFamily="34" charset="0"/>
              <a:buChar char="•"/>
            </a:pPr>
            <a:r>
              <a:rPr lang="en-US" altLang="zh-CN" dirty="0"/>
              <a:t>Interpretability of Deep Learning Models in Sensory Data</a:t>
            </a:r>
          </a:p>
          <a:p>
            <a:pPr marL="285750" indent="-285750">
              <a:lnSpc>
                <a:spcPct val="150000"/>
              </a:lnSpc>
              <a:buFont typeface="Arial" panose="020B0604020202020204" pitchFamily="34" charset="0"/>
              <a:buChar char="•"/>
            </a:pPr>
            <a:r>
              <a:rPr lang="en-US" altLang="zh-CN" dirty="0"/>
              <a:t>Data Segmentation</a:t>
            </a:r>
          </a:p>
          <a:p>
            <a:pPr marL="285750" indent="-285750">
              <a:lnSpc>
                <a:spcPct val="150000"/>
              </a:lnSpc>
              <a:buFont typeface="Arial" panose="020B0604020202020204" pitchFamily="34" charset="0"/>
              <a:buChar char="•"/>
            </a:pPr>
            <a:r>
              <a:rPr lang="en-US" altLang="zh-CN" dirty="0"/>
              <a:t>Composite Activities</a:t>
            </a:r>
            <a:r>
              <a:rPr lang="zh-CN" altLang="en-US" dirty="0"/>
              <a:t>（复合行为）</a:t>
            </a:r>
            <a:endParaRPr lang="en-US" altLang="zh-CN" dirty="0"/>
          </a:p>
          <a:p>
            <a:pPr marL="285750" indent="-285750">
              <a:lnSpc>
                <a:spcPct val="150000"/>
              </a:lnSpc>
              <a:buFont typeface="Arial" panose="020B0604020202020204" pitchFamily="34" charset="0"/>
              <a:buChar char="•"/>
            </a:pPr>
            <a:r>
              <a:rPr lang="en-US" altLang="zh-CN" dirty="0"/>
              <a:t>Concurrent Activity (</a:t>
            </a:r>
            <a:r>
              <a:rPr lang="zh-CN" altLang="en-US" dirty="0"/>
              <a:t>并行行为</a:t>
            </a:r>
            <a:r>
              <a:rPr lang="en-US" altLang="zh-CN" dirty="0"/>
              <a:t>)</a:t>
            </a:r>
          </a:p>
          <a:p>
            <a:pPr marL="285750" indent="-285750">
              <a:lnSpc>
                <a:spcPct val="150000"/>
              </a:lnSpc>
              <a:buFont typeface="Arial" panose="020B0604020202020204" pitchFamily="34" charset="0"/>
              <a:buChar char="•"/>
            </a:pPr>
            <a:r>
              <a:rPr lang="en-US" altLang="zh-CN" dirty="0"/>
              <a:t>Multi-occupant Activity (</a:t>
            </a:r>
            <a:r>
              <a:rPr lang="zh-CN" altLang="en-US" dirty="0"/>
              <a:t>多人行为</a:t>
            </a:r>
            <a:r>
              <a:rPr lang="en-US" altLang="zh-CN" dirty="0"/>
              <a:t>)</a:t>
            </a:r>
          </a:p>
          <a:p>
            <a:pPr marL="285750" indent="-285750">
              <a:lnSpc>
                <a:spcPct val="150000"/>
              </a:lnSpc>
              <a:buFont typeface="Arial" panose="020B0604020202020204" pitchFamily="34" charset="0"/>
              <a:buChar char="•"/>
            </a:pPr>
            <a:r>
              <a:rPr lang="en-US" altLang="zh-CN" dirty="0"/>
              <a:t>Computation Cost </a:t>
            </a:r>
            <a:r>
              <a:rPr lang="zh-CN" altLang="en-US" dirty="0"/>
              <a:t>（运算成本）</a:t>
            </a:r>
            <a:endParaRPr lang="en-US" altLang="zh-CN" dirty="0"/>
          </a:p>
          <a:p>
            <a:pPr marL="285750" indent="-285750">
              <a:lnSpc>
                <a:spcPct val="150000"/>
              </a:lnSpc>
              <a:buFont typeface="Arial" panose="020B0604020202020204" pitchFamily="34" charset="0"/>
              <a:buChar char="•"/>
            </a:pPr>
            <a:r>
              <a:rPr lang="en-US" altLang="zh-CN" dirty="0"/>
              <a:t>Privacy </a:t>
            </a:r>
          </a:p>
          <a:p>
            <a:pPr marL="285750" indent="-285750">
              <a:buFont typeface="Arial" panose="020B0604020202020204" pitchFamily="34" charset="0"/>
              <a:buChar char="•"/>
            </a:pPr>
            <a:endParaRPr lang="en-US" altLang="zh-CN" dirty="0"/>
          </a:p>
          <a:p>
            <a:endParaRPr lang="zh-CN" altLang="en-US" dirty="0"/>
          </a:p>
        </p:txBody>
      </p:sp>
      <p:sp>
        <p:nvSpPr>
          <p:cNvPr id="7" name="矩形 6">
            <a:extLst>
              <a:ext uri="{FF2B5EF4-FFF2-40B4-BE49-F238E27FC236}">
                <a16:creationId xmlns:a16="http://schemas.microsoft.com/office/drawing/2014/main" id="{B1635D22-DA83-49CB-8110-1CCAFF07B22C}"/>
              </a:ext>
            </a:extLst>
          </p:cNvPr>
          <p:cNvSpPr/>
          <p:nvPr/>
        </p:nvSpPr>
        <p:spPr>
          <a:xfrm>
            <a:off x="5581650" y="539234"/>
            <a:ext cx="1701107" cy="461665"/>
          </a:xfrm>
          <a:prstGeom prst="rect">
            <a:avLst/>
          </a:prstGeom>
        </p:spPr>
        <p:txBody>
          <a:bodyPr wrap="none">
            <a:spAutoFit/>
          </a:bodyPr>
          <a:lstStyle/>
          <a:p>
            <a:r>
              <a:rPr lang="zh-CN" altLang="en-US" sz="2400" b="1" dirty="0"/>
              <a:t>Challenges</a:t>
            </a:r>
          </a:p>
        </p:txBody>
      </p:sp>
    </p:spTree>
    <p:extLst>
      <p:ext uri="{BB962C8B-B14F-4D97-AF65-F5344CB8AC3E}">
        <p14:creationId xmlns:p14="http://schemas.microsoft.com/office/powerpoint/2010/main" val="11591672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CBD0F72-FCDD-4E29-BE38-D3AFC9A53C08}"/>
              </a:ext>
            </a:extLst>
          </p:cNvPr>
          <p:cNvSpPr/>
          <p:nvPr/>
        </p:nvSpPr>
        <p:spPr>
          <a:xfrm>
            <a:off x="324849" y="96613"/>
            <a:ext cx="11284449" cy="3003451"/>
          </a:xfrm>
          <a:prstGeom prst="rect">
            <a:avLst/>
          </a:prstGeom>
        </p:spPr>
        <p:txBody>
          <a:bodyPr wrap="square">
            <a:spAutoFit/>
          </a:bodyPr>
          <a:lstStyle/>
          <a:p>
            <a:pPr>
              <a:lnSpc>
                <a:spcPct val="150000"/>
              </a:lnSpc>
              <a:spcBef>
                <a:spcPts val="600"/>
              </a:spcBef>
            </a:pPr>
            <a:r>
              <a:rPr lang="en-US" altLang="zh-CN" dirty="0"/>
              <a:t>4. </a:t>
            </a:r>
            <a:r>
              <a:rPr lang="zh-CN" altLang="en-US" dirty="0"/>
              <a:t>Kaixuan Chen, Lina Yao, Dalin Zhang, Xiaojun Chang, Guodong Long, and Sen Wang. 2019. Distributionally Robust Semi-Supervised Learning for People-Centric Sensing. In The Thirty-Third AAAIConference on Artificial Intelligence, AAAI, Honolulu, Hawaii USA, January 27 February 1, 2019. 3321–3328.</a:t>
            </a:r>
            <a:endParaRPr lang="en-US" altLang="zh-CN" dirty="0"/>
          </a:p>
          <a:p>
            <a:pPr marL="171450" indent="-171450">
              <a:lnSpc>
                <a:spcPct val="150000"/>
              </a:lnSpc>
              <a:spcBef>
                <a:spcPts val="600"/>
              </a:spcBef>
              <a:buFont typeface="Arial" panose="020B0604020202020204" pitchFamily="34" charset="0"/>
              <a:buChar char="•"/>
            </a:pPr>
            <a:r>
              <a:rPr lang="en-US" altLang="zh-CN" sz="1200" dirty="0"/>
              <a:t>Defined </a:t>
            </a:r>
            <a:r>
              <a:rPr lang="en-US" altLang="zh-CN" sz="1200" dirty="0">
                <a:highlight>
                  <a:srgbClr val="FFFF00"/>
                </a:highlight>
              </a:rPr>
              <a:t>person-specific discrepancy </a:t>
            </a:r>
            <a:r>
              <a:rPr lang="en-US" altLang="zh-CN" sz="1200" dirty="0"/>
              <a:t>and </a:t>
            </a:r>
            <a:r>
              <a:rPr lang="en-US" altLang="zh-CN" sz="1200" dirty="0">
                <a:highlight>
                  <a:srgbClr val="FFFF00"/>
                </a:highlight>
              </a:rPr>
              <a:t>task-specific consistency </a:t>
            </a:r>
            <a:r>
              <a:rPr lang="en-US" altLang="zh-CN" sz="1200" dirty="0"/>
              <a:t>for people-centric sensing applications. </a:t>
            </a:r>
          </a:p>
          <a:p>
            <a:pPr marL="171450" indent="-171450">
              <a:lnSpc>
                <a:spcPct val="150000"/>
              </a:lnSpc>
              <a:spcBef>
                <a:spcPts val="600"/>
              </a:spcBef>
              <a:buFont typeface="Arial" panose="020B0604020202020204" pitchFamily="34" charset="0"/>
              <a:buChar char="•"/>
            </a:pPr>
            <a:r>
              <a:rPr lang="en-US" altLang="zh-CN" sz="1200" dirty="0"/>
              <a:t>Person-specific discrepancy means the distribution divergence of data collected from different people, and task-specific consistency denotes the inherent similarity of the same activity. </a:t>
            </a:r>
          </a:p>
          <a:p>
            <a:pPr marL="171450" indent="-171450">
              <a:lnSpc>
                <a:spcPct val="150000"/>
              </a:lnSpc>
              <a:spcBef>
                <a:spcPts val="600"/>
              </a:spcBef>
              <a:buFont typeface="Arial" panose="020B0604020202020204" pitchFamily="34" charset="0"/>
              <a:buChar char="•"/>
            </a:pPr>
            <a:r>
              <a:rPr lang="en-US" altLang="zh-CN" sz="1200" dirty="0"/>
              <a:t>Their learned features not only reduce person-specific discrepancy but also preserve task-specific consistency, guaranteeing the recognition accuracy after transferring.</a:t>
            </a:r>
          </a:p>
          <a:p>
            <a:pPr marL="171450" indent="-171450">
              <a:lnSpc>
                <a:spcPct val="150000"/>
              </a:lnSpc>
              <a:spcBef>
                <a:spcPts val="600"/>
              </a:spcBef>
              <a:buFont typeface="Arial" panose="020B0604020202020204" pitchFamily="34" charset="0"/>
              <a:buChar char="•"/>
            </a:pPr>
            <a:r>
              <a:rPr lang="en-US" altLang="zh-CN" sz="1200" dirty="0">
                <a:hlinkClick r:id="rId2" action="ppaction://hlinkfile"/>
              </a:rPr>
              <a:t>..\paper\4.pdf.pdf</a:t>
            </a:r>
            <a:endParaRPr lang="zh-CN" altLang="en-US" sz="1200" dirty="0"/>
          </a:p>
        </p:txBody>
      </p:sp>
      <p:pic>
        <p:nvPicPr>
          <p:cNvPr id="2" name="图片 1">
            <a:extLst>
              <a:ext uri="{FF2B5EF4-FFF2-40B4-BE49-F238E27FC236}">
                <a16:creationId xmlns:a16="http://schemas.microsoft.com/office/drawing/2014/main" id="{36F5F756-7EE3-4B1E-B9E9-20865DCC0996}"/>
              </a:ext>
            </a:extLst>
          </p:cNvPr>
          <p:cNvPicPr>
            <a:picLocks noChangeAspect="1"/>
          </p:cNvPicPr>
          <p:nvPr/>
        </p:nvPicPr>
        <p:blipFill>
          <a:blip r:embed="rId3"/>
          <a:stretch>
            <a:fillRect/>
          </a:stretch>
        </p:blipFill>
        <p:spPr>
          <a:xfrm>
            <a:off x="79156" y="3216638"/>
            <a:ext cx="6471223" cy="2649508"/>
          </a:xfrm>
          <a:prstGeom prst="rect">
            <a:avLst/>
          </a:prstGeom>
        </p:spPr>
      </p:pic>
      <p:pic>
        <p:nvPicPr>
          <p:cNvPr id="3" name="图片 2">
            <a:extLst>
              <a:ext uri="{FF2B5EF4-FFF2-40B4-BE49-F238E27FC236}">
                <a16:creationId xmlns:a16="http://schemas.microsoft.com/office/drawing/2014/main" id="{68A91755-FB60-447C-893E-0AB06AC38E9A}"/>
              </a:ext>
            </a:extLst>
          </p:cNvPr>
          <p:cNvPicPr>
            <a:picLocks noChangeAspect="1"/>
          </p:cNvPicPr>
          <p:nvPr/>
        </p:nvPicPr>
        <p:blipFill>
          <a:blip r:embed="rId4"/>
          <a:stretch>
            <a:fillRect/>
          </a:stretch>
        </p:blipFill>
        <p:spPr>
          <a:xfrm>
            <a:off x="6550379" y="3077051"/>
            <a:ext cx="5499578" cy="2673337"/>
          </a:xfrm>
          <a:prstGeom prst="rect">
            <a:avLst/>
          </a:prstGeom>
        </p:spPr>
      </p:pic>
    </p:spTree>
    <p:extLst>
      <p:ext uri="{BB962C8B-B14F-4D97-AF65-F5344CB8AC3E}">
        <p14:creationId xmlns:p14="http://schemas.microsoft.com/office/powerpoint/2010/main" val="1892166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D3FF87D-94D3-460F-ADC6-EAB0F05D06CE}"/>
              </a:ext>
            </a:extLst>
          </p:cNvPr>
          <p:cNvSpPr/>
          <p:nvPr/>
        </p:nvSpPr>
        <p:spPr>
          <a:xfrm>
            <a:off x="556517" y="467610"/>
            <a:ext cx="11078966" cy="2585323"/>
          </a:xfrm>
          <a:prstGeom prst="rect">
            <a:avLst/>
          </a:prstGeom>
        </p:spPr>
        <p:txBody>
          <a:bodyPr wrap="square">
            <a:spAutoFit/>
          </a:bodyPr>
          <a:lstStyle/>
          <a:p>
            <a:r>
              <a:rPr lang="en-US" altLang="zh-CN" dirty="0"/>
              <a:t>25. </a:t>
            </a:r>
            <a:r>
              <a:rPr lang="zh-CN" altLang="en-US" dirty="0"/>
              <a:t>Elnaz Soleimani and Ehsan Nazerfard. 2019. Cross-Subject Transfer Learning in Human Activity Recognition Systems using Generative Adversarial Networks. arXiv preprint arXiv:1903.12489 (2019).</a:t>
            </a:r>
            <a:endParaRPr lang="en-US" altLang="zh-CN" dirty="0"/>
          </a:p>
          <a:p>
            <a:r>
              <a:rPr lang="en-US" altLang="zh-CN" b="1" dirty="0"/>
              <a:t>Heterogeneity User</a:t>
            </a:r>
          </a:p>
          <a:p>
            <a:endParaRPr lang="en-US" altLang="zh-CN" dirty="0"/>
          </a:p>
          <a:p>
            <a:pPr marL="285750" indent="-285750">
              <a:buFont typeface="Arial" panose="020B0604020202020204" pitchFamily="34" charset="0"/>
              <a:buChar char="•"/>
            </a:pPr>
            <a:r>
              <a:rPr lang="en-US" altLang="zh-CN" dirty="0"/>
              <a:t>The authors generated data of the target domain directly from the source domain with GANs to enhance the training of the classifier.</a:t>
            </a:r>
          </a:p>
          <a:p>
            <a:pPr marL="285750" indent="-285750">
              <a:buFont typeface="Arial" panose="020B0604020202020204" pitchFamily="34" charset="0"/>
              <a:buChar char="•"/>
            </a:pPr>
            <a:r>
              <a:rPr lang="en-US" altLang="zh-CN" dirty="0"/>
              <a:t>This paper presents a novel method of adversarial knowledge transfer named SA-GAN stands for Subject Adaptor GAN which utilizes Generative Adversarial Network frame- work to </a:t>
            </a:r>
            <a:r>
              <a:rPr lang="en-US" altLang="zh-CN" dirty="0">
                <a:highlight>
                  <a:srgbClr val="FFFF00"/>
                </a:highlight>
              </a:rPr>
              <a:t>perform cross-subject transfer learning</a:t>
            </a:r>
            <a:r>
              <a:rPr lang="en-US" altLang="zh-CN" dirty="0"/>
              <a:t> in the domain of wearable sensor-based Human Activity Recognition.</a:t>
            </a:r>
            <a:endParaRPr lang="zh-CN" altLang="en-US" dirty="0"/>
          </a:p>
        </p:txBody>
      </p:sp>
      <p:pic>
        <p:nvPicPr>
          <p:cNvPr id="2" name="图片 1">
            <a:extLst>
              <a:ext uri="{FF2B5EF4-FFF2-40B4-BE49-F238E27FC236}">
                <a16:creationId xmlns:a16="http://schemas.microsoft.com/office/drawing/2014/main" id="{23852E09-F174-4DE9-8B3F-B0896838F412}"/>
              </a:ext>
            </a:extLst>
          </p:cNvPr>
          <p:cNvPicPr>
            <a:picLocks noChangeAspect="1"/>
          </p:cNvPicPr>
          <p:nvPr/>
        </p:nvPicPr>
        <p:blipFill>
          <a:blip r:embed="rId2"/>
          <a:stretch>
            <a:fillRect/>
          </a:stretch>
        </p:blipFill>
        <p:spPr>
          <a:xfrm>
            <a:off x="556517" y="3306656"/>
            <a:ext cx="5360519" cy="3551344"/>
          </a:xfrm>
          <a:prstGeom prst="rect">
            <a:avLst/>
          </a:prstGeom>
        </p:spPr>
      </p:pic>
      <p:pic>
        <p:nvPicPr>
          <p:cNvPr id="3" name="图片 2">
            <a:extLst>
              <a:ext uri="{FF2B5EF4-FFF2-40B4-BE49-F238E27FC236}">
                <a16:creationId xmlns:a16="http://schemas.microsoft.com/office/drawing/2014/main" id="{5742C7B3-61F3-4240-91C4-71EAF84177E2}"/>
              </a:ext>
            </a:extLst>
          </p:cNvPr>
          <p:cNvPicPr>
            <a:picLocks noChangeAspect="1"/>
          </p:cNvPicPr>
          <p:nvPr/>
        </p:nvPicPr>
        <p:blipFill>
          <a:blip r:embed="rId3"/>
          <a:stretch>
            <a:fillRect/>
          </a:stretch>
        </p:blipFill>
        <p:spPr>
          <a:xfrm>
            <a:off x="6893981" y="3052933"/>
            <a:ext cx="3514480" cy="3718022"/>
          </a:xfrm>
          <a:prstGeom prst="rect">
            <a:avLst/>
          </a:prstGeom>
        </p:spPr>
      </p:pic>
    </p:spTree>
    <p:extLst>
      <p:ext uri="{BB962C8B-B14F-4D97-AF65-F5344CB8AC3E}">
        <p14:creationId xmlns:p14="http://schemas.microsoft.com/office/powerpoint/2010/main" val="4144140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A41D996-5075-40D7-AD06-8D89EB3CF750}"/>
              </a:ext>
            </a:extLst>
          </p:cNvPr>
          <p:cNvSpPr/>
          <p:nvPr/>
        </p:nvSpPr>
        <p:spPr>
          <a:xfrm>
            <a:off x="623299" y="483380"/>
            <a:ext cx="10945401" cy="2123658"/>
          </a:xfrm>
          <a:prstGeom prst="rect">
            <a:avLst/>
          </a:prstGeom>
        </p:spPr>
        <p:txBody>
          <a:bodyPr wrap="square">
            <a:spAutoFit/>
          </a:bodyPr>
          <a:lstStyle/>
          <a:p>
            <a:r>
              <a:rPr lang="en-US" altLang="zh-CN" dirty="0"/>
              <a:t>22. </a:t>
            </a:r>
            <a:r>
              <a:rPr lang="zh-CN" altLang="en-US" dirty="0"/>
              <a:t>Seyed Ali Rokni, Marjan Nourollahi, and Hassan Ghasemzadeh. 2018. Personalized Human Activity Recognition Using Convolutional Neural Networks. In Thirty-Second AAAIConference on Artificial Intelligence</a:t>
            </a:r>
            <a:endParaRPr lang="en-US" altLang="zh-CN" dirty="0"/>
          </a:p>
          <a:p>
            <a:endParaRPr lang="en-US" altLang="zh-CN" sz="1600" dirty="0"/>
          </a:p>
          <a:p>
            <a:pPr marL="285750" indent="-285750">
              <a:buFont typeface="Arial" panose="020B0604020202020204" pitchFamily="34" charset="0"/>
              <a:buChar char="•"/>
            </a:pPr>
            <a:r>
              <a:rPr lang="en-US" altLang="zh-CN" sz="1600" dirty="0"/>
              <a:t>Proposed to personalize their models with transfer learning. </a:t>
            </a:r>
          </a:p>
          <a:p>
            <a:pPr marL="285750" indent="-285750">
              <a:buFont typeface="Arial" panose="020B0604020202020204" pitchFamily="34" charset="0"/>
              <a:buChar char="•"/>
            </a:pPr>
            <a:r>
              <a:rPr lang="en-US" altLang="zh-CN" sz="1600" dirty="0"/>
              <a:t>In the training phase</a:t>
            </a:r>
            <a:r>
              <a:rPr lang="en-US" altLang="zh-CN" sz="1600" dirty="0">
                <a:highlight>
                  <a:srgbClr val="FFFF00"/>
                </a:highlight>
              </a:rPr>
              <a:t>, CNN is firstly trained with data collected from a few participants (source domain). </a:t>
            </a:r>
          </a:p>
          <a:p>
            <a:pPr marL="285750" indent="-285750">
              <a:buFont typeface="Arial" panose="020B0604020202020204" pitchFamily="34" charset="0"/>
              <a:buChar char="•"/>
            </a:pPr>
            <a:r>
              <a:rPr lang="en-US" altLang="zh-CN" sz="1600" dirty="0"/>
              <a:t>In the test phase, only the top layers of the CNN are fine-tuned with a small amount of data for the target users (target domain). </a:t>
            </a:r>
          </a:p>
          <a:p>
            <a:pPr marL="285750" indent="-285750">
              <a:buFont typeface="Arial" panose="020B0604020202020204" pitchFamily="34" charset="0"/>
              <a:buChar char="•"/>
            </a:pPr>
            <a:r>
              <a:rPr lang="en-US" altLang="zh-CN" sz="1600" dirty="0"/>
              <a:t>Annotation for target users is required. GAN is also serviceable for addressing heterogeneity with users.</a:t>
            </a:r>
            <a:endParaRPr lang="zh-CN" altLang="en-US" sz="1600" dirty="0"/>
          </a:p>
        </p:txBody>
      </p:sp>
    </p:spTree>
    <p:extLst>
      <p:ext uri="{BB962C8B-B14F-4D97-AF65-F5344CB8AC3E}">
        <p14:creationId xmlns:p14="http://schemas.microsoft.com/office/powerpoint/2010/main" val="3112495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28388C9-1A20-4C34-B9B1-994238AC8FC9}"/>
              </a:ext>
            </a:extLst>
          </p:cNvPr>
          <p:cNvSpPr/>
          <p:nvPr/>
        </p:nvSpPr>
        <p:spPr>
          <a:xfrm>
            <a:off x="143933" y="327794"/>
            <a:ext cx="11252199" cy="2492990"/>
          </a:xfrm>
          <a:prstGeom prst="rect">
            <a:avLst/>
          </a:prstGeom>
        </p:spPr>
        <p:txBody>
          <a:bodyPr wrap="square">
            <a:spAutoFit/>
          </a:bodyPr>
          <a:lstStyle/>
          <a:p>
            <a:r>
              <a:rPr lang="en-US" altLang="zh-CN" dirty="0"/>
              <a:t>38. Gautham Krishna </a:t>
            </a:r>
            <a:r>
              <a:rPr lang="en-US" altLang="zh-CN" dirty="0" err="1"/>
              <a:t>Gudur</a:t>
            </a:r>
            <a:r>
              <a:rPr lang="en-US" altLang="zh-CN" dirty="0"/>
              <a:t>, </a:t>
            </a:r>
            <a:r>
              <a:rPr lang="en-US" altLang="zh-CN" dirty="0" err="1"/>
              <a:t>Prahalathan</a:t>
            </a:r>
            <a:r>
              <a:rPr lang="en-US" altLang="zh-CN" dirty="0"/>
              <a:t> </a:t>
            </a:r>
            <a:r>
              <a:rPr lang="en-US" altLang="zh-CN" dirty="0" err="1"/>
              <a:t>Sundaramoorthy</a:t>
            </a:r>
            <a:r>
              <a:rPr lang="en-US" altLang="zh-CN" dirty="0"/>
              <a:t>, and Venkatesh </a:t>
            </a:r>
            <a:r>
              <a:rPr lang="en-US" altLang="zh-CN" dirty="0" err="1"/>
              <a:t>Umaashankar</a:t>
            </a:r>
            <a:r>
              <a:rPr lang="en-US" altLang="zh-CN" dirty="0"/>
              <a:t>. 2019. </a:t>
            </a:r>
            <a:r>
              <a:rPr lang="en-US" altLang="zh-CN" dirty="0" err="1"/>
              <a:t>ActiveHARNet</a:t>
            </a:r>
            <a:r>
              <a:rPr lang="en-US" altLang="zh-CN" dirty="0"/>
              <a:t>: Towards On-Device Deep Bayesian Active Learning for Human Activity Recognition. </a:t>
            </a:r>
            <a:r>
              <a:rPr lang="en-US" altLang="zh-CN" dirty="0" err="1"/>
              <a:t>arXiv</a:t>
            </a:r>
            <a:r>
              <a:rPr lang="en-US" altLang="zh-CN" dirty="0"/>
              <a:t> preprint arXiv:1906.00108 (2019)</a:t>
            </a:r>
          </a:p>
          <a:p>
            <a:r>
              <a:rPr lang="en-US" altLang="zh-CN" b="1" dirty="0"/>
              <a:t>Heterogeneity with Time</a:t>
            </a:r>
          </a:p>
          <a:p>
            <a:pPr marL="285750" indent="-285750">
              <a:buFont typeface="Arial" panose="020B0604020202020204" pitchFamily="34" charset="0"/>
              <a:buChar char="•"/>
            </a:pPr>
            <a:r>
              <a:rPr lang="en-US" altLang="zh-CN" sz="1400" dirty="0"/>
              <a:t>Active learning is a special type of incremental learning. In streaming data systems, </a:t>
            </a:r>
            <a:r>
              <a:rPr lang="en-US" altLang="zh-CN" sz="1400" dirty="0">
                <a:highlight>
                  <a:srgbClr val="FFFF00"/>
                </a:highlight>
              </a:rPr>
              <a:t>active learning is able to query ground truth for some samples when change is detected in the data streams</a:t>
            </a:r>
            <a:r>
              <a:rPr lang="en-US" altLang="zh-CN" sz="1400" dirty="0"/>
              <a:t>. It encourages to select the most efficient samples to update the models for the new concepts. </a:t>
            </a:r>
          </a:p>
          <a:p>
            <a:pPr marL="285750" indent="-285750">
              <a:buFont typeface="Arial" panose="020B0604020202020204" pitchFamily="34" charset="0"/>
              <a:buChar char="•"/>
            </a:pPr>
            <a:r>
              <a:rPr lang="en-US" altLang="zh-CN" sz="1400" dirty="0"/>
              <a:t>proposed a deep Bayesian CNN with dropout to obtain the uncertainties of the model and select the most informative data points to be queried according to the uncertainty query strategy. Owing to the active learning, the model supports updating continuously and capturing the changes of data over time.</a:t>
            </a:r>
            <a:endParaRPr lang="zh-CN" altLang="en-US" sz="1400" dirty="0"/>
          </a:p>
        </p:txBody>
      </p:sp>
      <p:pic>
        <p:nvPicPr>
          <p:cNvPr id="5" name="图片 4">
            <a:extLst>
              <a:ext uri="{FF2B5EF4-FFF2-40B4-BE49-F238E27FC236}">
                <a16:creationId xmlns:a16="http://schemas.microsoft.com/office/drawing/2014/main" id="{C2467252-F62B-4F93-A87E-4F8542641890}"/>
              </a:ext>
            </a:extLst>
          </p:cNvPr>
          <p:cNvPicPr>
            <a:picLocks noChangeAspect="1"/>
          </p:cNvPicPr>
          <p:nvPr/>
        </p:nvPicPr>
        <p:blipFill>
          <a:blip r:embed="rId2"/>
          <a:stretch>
            <a:fillRect/>
          </a:stretch>
        </p:blipFill>
        <p:spPr>
          <a:xfrm>
            <a:off x="294854" y="3152945"/>
            <a:ext cx="4564934" cy="2609319"/>
          </a:xfrm>
          <a:prstGeom prst="rect">
            <a:avLst/>
          </a:prstGeom>
        </p:spPr>
      </p:pic>
      <p:pic>
        <p:nvPicPr>
          <p:cNvPr id="6" name="图片 5">
            <a:extLst>
              <a:ext uri="{FF2B5EF4-FFF2-40B4-BE49-F238E27FC236}">
                <a16:creationId xmlns:a16="http://schemas.microsoft.com/office/drawing/2014/main" id="{17079729-601D-4528-99FD-190C21D510D1}"/>
              </a:ext>
            </a:extLst>
          </p:cNvPr>
          <p:cNvPicPr>
            <a:picLocks noChangeAspect="1"/>
          </p:cNvPicPr>
          <p:nvPr/>
        </p:nvPicPr>
        <p:blipFill>
          <a:blip r:embed="rId3"/>
          <a:stretch>
            <a:fillRect/>
          </a:stretch>
        </p:blipFill>
        <p:spPr>
          <a:xfrm>
            <a:off x="4646723" y="2974653"/>
            <a:ext cx="3374942" cy="3883347"/>
          </a:xfrm>
          <a:prstGeom prst="rect">
            <a:avLst/>
          </a:prstGeom>
        </p:spPr>
      </p:pic>
      <p:pic>
        <p:nvPicPr>
          <p:cNvPr id="7" name="图片 6">
            <a:extLst>
              <a:ext uri="{FF2B5EF4-FFF2-40B4-BE49-F238E27FC236}">
                <a16:creationId xmlns:a16="http://schemas.microsoft.com/office/drawing/2014/main" id="{333E1407-F398-422D-90B2-74EE3BE96938}"/>
              </a:ext>
            </a:extLst>
          </p:cNvPr>
          <p:cNvPicPr>
            <a:picLocks noChangeAspect="1"/>
          </p:cNvPicPr>
          <p:nvPr/>
        </p:nvPicPr>
        <p:blipFill>
          <a:blip r:embed="rId4"/>
          <a:stretch>
            <a:fillRect/>
          </a:stretch>
        </p:blipFill>
        <p:spPr>
          <a:xfrm>
            <a:off x="8245829" y="3582644"/>
            <a:ext cx="2962275" cy="2105025"/>
          </a:xfrm>
          <a:prstGeom prst="rect">
            <a:avLst/>
          </a:prstGeom>
        </p:spPr>
      </p:pic>
    </p:spTree>
    <p:extLst>
      <p:ext uri="{BB962C8B-B14F-4D97-AF65-F5344CB8AC3E}">
        <p14:creationId xmlns:p14="http://schemas.microsoft.com/office/powerpoint/2010/main" val="21283255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60590A45-264D-4DE2-9435-763214300F8D}"/>
              </a:ext>
            </a:extLst>
          </p:cNvPr>
          <p:cNvSpPr/>
          <p:nvPr/>
        </p:nvSpPr>
        <p:spPr>
          <a:xfrm>
            <a:off x="299948" y="352038"/>
            <a:ext cx="11325546" cy="2554545"/>
          </a:xfrm>
          <a:prstGeom prst="rect">
            <a:avLst/>
          </a:prstGeom>
        </p:spPr>
        <p:txBody>
          <a:bodyPr wrap="square">
            <a:spAutoFit/>
          </a:bodyPr>
          <a:lstStyle/>
          <a:p>
            <a:r>
              <a:rPr lang="en-US" altLang="zh-CN" dirty="0"/>
              <a:t>16. </a:t>
            </a:r>
            <a:r>
              <a:rPr lang="zh-CN" altLang="en-US" dirty="0"/>
              <a:t>Harideep Nair, Cathy Tan, Ming Zeng, Ole J Mengshoel, and John Paul Shen. 2019. AttriNet: learning mid-level features for human activity recognition with deep belief networks. In Proceedings ofthe 2019 ACM International Joint Conference on Pervasive and Ubiquitous Computing and Proceedings ofthe 2019 ACM International Symposium on Wearable Computers. ACM, 510–517.</a:t>
            </a:r>
            <a:endParaRPr lang="en-US" altLang="zh-CN" dirty="0"/>
          </a:p>
          <a:p>
            <a:endParaRPr lang="en-US" altLang="zh-CN" dirty="0"/>
          </a:p>
          <a:p>
            <a:pPr marL="285750" indent="-285750">
              <a:buFont typeface="Arial" panose="020B0604020202020204" pitchFamily="34" charset="0"/>
              <a:buChar char="•"/>
            </a:pPr>
            <a:r>
              <a:rPr lang="en-US" altLang="zh-CN" sz="1400" dirty="0"/>
              <a:t>In the application phase, the concepts of the new activities still need to be learned. </a:t>
            </a:r>
          </a:p>
          <a:p>
            <a:pPr marL="285750" indent="-285750">
              <a:buFont typeface="Arial" panose="020B0604020202020204" pitchFamily="34" charset="0"/>
              <a:buChar char="•"/>
            </a:pPr>
            <a:r>
              <a:rPr lang="en-US" altLang="zh-CN" sz="1400" dirty="0"/>
              <a:t>It is essential to study activity recognition systems which can recognize new activities in the streaming data settings. </a:t>
            </a:r>
          </a:p>
          <a:p>
            <a:pPr marL="285750" indent="-285750">
              <a:buFont typeface="Arial" panose="020B0604020202020204" pitchFamily="34" charset="0"/>
              <a:buChar char="•"/>
            </a:pPr>
            <a:r>
              <a:rPr lang="en-US" altLang="zh-CN" sz="1400" dirty="0"/>
              <a:t>It is difficult due to the restricted access to annotated data in the application phase. One approach is to decompose activities into mid-level features such as </a:t>
            </a:r>
            <a:r>
              <a:rPr lang="en-US" altLang="zh-CN" sz="1400" dirty="0">
                <a:highlight>
                  <a:srgbClr val="FFFF00"/>
                </a:highlight>
              </a:rPr>
              <a:t>arm up</a:t>
            </a:r>
            <a:r>
              <a:rPr lang="en-US" altLang="zh-CN" sz="1400" dirty="0"/>
              <a:t>, </a:t>
            </a:r>
            <a:r>
              <a:rPr lang="en-US" altLang="zh-CN" sz="1400" dirty="0">
                <a:highlight>
                  <a:srgbClr val="FFFF00"/>
                </a:highlight>
              </a:rPr>
              <a:t>arm down</a:t>
            </a:r>
            <a:r>
              <a:rPr lang="en-US" altLang="zh-CN" sz="1400" dirty="0"/>
              <a:t>, </a:t>
            </a:r>
            <a:r>
              <a:rPr lang="en-US" altLang="zh-CN" sz="1400" dirty="0">
                <a:highlight>
                  <a:srgbClr val="FFFF00"/>
                </a:highlight>
              </a:rPr>
              <a:t>leg up</a:t>
            </a:r>
            <a:r>
              <a:rPr lang="en-US" altLang="zh-CN" sz="1400" dirty="0"/>
              <a:t>, and </a:t>
            </a:r>
            <a:r>
              <a:rPr lang="en-US" altLang="zh-CN" sz="1400" dirty="0">
                <a:highlight>
                  <a:srgbClr val="FFFF00"/>
                </a:highlight>
              </a:rPr>
              <a:t>leg down</a:t>
            </a:r>
            <a:r>
              <a:rPr lang="en-US" altLang="zh-CN" sz="1400" dirty="0"/>
              <a:t>. This method demands experts to define the </a:t>
            </a:r>
            <a:r>
              <a:rPr lang="en-US" altLang="zh-CN" sz="1400" dirty="0">
                <a:highlight>
                  <a:srgbClr val="FFFF00"/>
                </a:highlight>
              </a:rPr>
              <a:t>mid-level attributes</a:t>
            </a:r>
            <a:r>
              <a:rPr lang="en-US" altLang="zh-CN" sz="1400" dirty="0"/>
              <a:t> for further training, and the capability is limited when new activities composed of new attributes appear</a:t>
            </a:r>
            <a:endParaRPr lang="zh-CN" altLang="en-US" sz="1400" dirty="0"/>
          </a:p>
        </p:txBody>
      </p:sp>
      <p:pic>
        <p:nvPicPr>
          <p:cNvPr id="2" name="图片 1">
            <a:extLst>
              <a:ext uri="{FF2B5EF4-FFF2-40B4-BE49-F238E27FC236}">
                <a16:creationId xmlns:a16="http://schemas.microsoft.com/office/drawing/2014/main" id="{3945CD03-735D-49F6-804C-A0DAA7393401}"/>
              </a:ext>
            </a:extLst>
          </p:cNvPr>
          <p:cNvPicPr>
            <a:picLocks noChangeAspect="1"/>
          </p:cNvPicPr>
          <p:nvPr/>
        </p:nvPicPr>
        <p:blipFill>
          <a:blip r:embed="rId2"/>
          <a:stretch>
            <a:fillRect/>
          </a:stretch>
        </p:blipFill>
        <p:spPr>
          <a:xfrm>
            <a:off x="453881" y="3429000"/>
            <a:ext cx="3048000" cy="2524125"/>
          </a:xfrm>
          <a:prstGeom prst="rect">
            <a:avLst/>
          </a:prstGeom>
        </p:spPr>
      </p:pic>
      <p:pic>
        <p:nvPicPr>
          <p:cNvPr id="3" name="图片 2" descr="手机屏幕截图&#10;&#10;描述已自动生成">
            <a:extLst>
              <a:ext uri="{FF2B5EF4-FFF2-40B4-BE49-F238E27FC236}">
                <a16:creationId xmlns:a16="http://schemas.microsoft.com/office/drawing/2014/main" id="{6199737B-3B14-4C10-8448-7AC6EE4CCBCA}"/>
              </a:ext>
            </a:extLst>
          </p:cNvPr>
          <p:cNvPicPr>
            <a:picLocks noChangeAspect="1"/>
          </p:cNvPicPr>
          <p:nvPr/>
        </p:nvPicPr>
        <p:blipFill>
          <a:blip r:embed="rId3"/>
          <a:stretch>
            <a:fillRect/>
          </a:stretch>
        </p:blipFill>
        <p:spPr>
          <a:xfrm>
            <a:off x="3921759" y="3276600"/>
            <a:ext cx="3674957" cy="2847975"/>
          </a:xfrm>
          <a:prstGeom prst="rect">
            <a:avLst/>
          </a:prstGeom>
        </p:spPr>
      </p:pic>
      <p:pic>
        <p:nvPicPr>
          <p:cNvPr id="8" name="图片 7">
            <a:extLst>
              <a:ext uri="{FF2B5EF4-FFF2-40B4-BE49-F238E27FC236}">
                <a16:creationId xmlns:a16="http://schemas.microsoft.com/office/drawing/2014/main" id="{97F98B34-21C8-41F0-AF5B-61DC77DA3A5C}"/>
              </a:ext>
            </a:extLst>
          </p:cNvPr>
          <p:cNvPicPr>
            <a:picLocks noChangeAspect="1"/>
          </p:cNvPicPr>
          <p:nvPr/>
        </p:nvPicPr>
        <p:blipFill>
          <a:blip r:embed="rId4"/>
          <a:stretch>
            <a:fillRect/>
          </a:stretch>
        </p:blipFill>
        <p:spPr>
          <a:xfrm>
            <a:off x="7596716" y="3276600"/>
            <a:ext cx="3858478" cy="2554545"/>
          </a:xfrm>
          <a:prstGeom prst="rect">
            <a:avLst/>
          </a:prstGeom>
        </p:spPr>
      </p:pic>
    </p:spTree>
    <p:extLst>
      <p:ext uri="{BB962C8B-B14F-4D97-AF65-F5344CB8AC3E}">
        <p14:creationId xmlns:p14="http://schemas.microsoft.com/office/powerpoint/2010/main" val="39146806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713B59FE-AD4F-4715-9A60-31A48B42C487}"/>
              </a:ext>
            </a:extLst>
          </p:cNvPr>
          <p:cNvSpPr/>
          <p:nvPr/>
        </p:nvSpPr>
        <p:spPr>
          <a:xfrm>
            <a:off x="409575" y="187553"/>
            <a:ext cx="8433719" cy="1200329"/>
          </a:xfrm>
          <a:prstGeom prst="rect">
            <a:avLst/>
          </a:prstGeom>
        </p:spPr>
        <p:txBody>
          <a:bodyPr wrap="none">
            <a:spAutoFit/>
          </a:bodyPr>
          <a:lstStyle/>
          <a:p>
            <a:pPr marL="285750" indent="-285750">
              <a:lnSpc>
                <a:spcPct val="150000"/>
              </a:lnSpc>
              <a:buFont typeface="Arial" panose="020B0604020202020204" pitchFamily="34" charset="0"/>
              <a:buChar char="•"/>
            </a:pPr>
            <a:r>
              <a:rPr lang="en-US" altLang="zh-CN" sz="2400" b="1" dirty="0"/>
              <a:t>Interpretability of Deep Learning Models in Sensory Data</a:t>
            </a:r>
          </a:p>
          <a:p>
            <a:pPr marL="285750" indent="-285750">
              <a:buFont typeface="Arial" panose="020B0604020202020204" pitchFamily="34" charset="0"/>
              <a:buChar char="•"/>
            </a:pPr>
            <a:endParaRPr lang="en-US" altLang="zh-CN" dirty="0"/>
          </a:p>
          <a:p>
            <a:endParaRPr lang="zh-CN" altLang="en-US" dirty="0"/>
          </a:p>
        </p:txBody>
      </p:sp>
      <p:pic>
        <p:nvPicPr>
          <p:cNvPr id="2" name="图片 1">
            <a:extLst>
              <a:ext uri="{FF2B5EF4-FFF2-40B4-BE49-F238E27FC236}">
                <a16:creationId xmlns:a16="http://schemas.microsoft.com/office/drawing/2014/main" id="{3F755052-685F-443A-80B7-D5D012F54A0A}"/>
              </a:ext>
            </a:extLst>
          </p:cNvPr>
          <p:cNvPicPr>
            <a:picLocks noChangeAspect="1"/>
          </p:cNvPicPr>
          <p:nvPr/>
        </p:nvPicPr>
        <p:blipFill>
          <a:blip r:embed="rId2"/>
          <a:stretch>
            <a:fillRect/>
          </a:stretch>
        </p:blipFill>
        <p:spPr>
          <a:xfrm>
            <a:off x="1629006" y="1771842"/>
            <a:ext cx="8527048" cy="2550250"/>
          </a:xfrm>
          <a:prstGeom prst="rect">
            <a:avLst/>
          </a:prstGeom>
        </p:spPr>
      </p:pic>
    </p:spTree>
    <p:extLst>
      <p:ext uri="{BB962C8B-B14F-4D97-AF65-F5344CB8AC3E}">
        <p14:creationId xmlns:p14="http://schemas.microsoft.com/office/powerpoint/2010/main" val="33511376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713B59FE-AD4F-4715-9A60-31A48B42C487}"/>
              </a:ext>
            </a:extLst>
          </p:cNvPr>
          <p:cNvSpPr/>
          <p:nvPr/>
        </p:nvSpPr>
        <p:spPr>
          <a:xfrm>
            <a:off x="409575" y="187553"/>
            <a:ext cx="8433719" cy="1200329"/>
          </a:xfrm>
          <a:prstGeom prst="rect">
            <a:avLst/>
          </a:prstGeom>
        </p:spPr>
        <p:txBody>
          <a:bodyPr wrap="none">
            <a:spAutoFit/>
          </a:bodyPr>
          <a:lstStyle/>
          <a:p>
            <a:pPr marL="285750" indent="-285750">
              <a:lnSpc>
                <a:spcPct val="150000"/>
              </a:lnSpc>
              <a:buFont typeface="Arial" panose="020B0604020202020204" pitchFamily="34" charset="0"/>
              <a:buChar char="•"/>
            </a:pPr>
            <a:r>
              <a:rPr lang="en-US" altLang="zh-CN" sz="2400" b="1" dirty="0"/>
              <a:t>Interpretability of Deep Learning Models in Sensory Data</a:t>
            </a:r>
          </a:p>
          <a:p>
            <a:pPr marL="285750" indent="-285750">
              <a:buFont typeface="Arial" panose="020B0604020202020204" pitchFamily="34" charset="0"/>
              <a:buChar char="•"/>
            </a:pPr>
            <a:endParaRPr lang="en-US" altLang="zh-CN" dirty="0"/>
          </a:p>
          <a:p>
            <a:endParaRPr lang="zh-CN" altLang="en-US" dirty="0"/>
          </a:p>
        </p:txBody>
      </p:sp>
      <p:sp>
        <p:nvSpPr>
          <p:cNvPr id="4" name="矩形 3">
            <a:extLst>
              <a:ext uri="{FF2B5EF4-FFF2-40B4-BE49-F238E27FC236}">
                <a16:creationId xmlns:a16="http://schemas.microsoft.com/office/drawing/2014/main" id="{98DE3AB7-C43A-4A58-AD06-DE5EA0F974B2}"/>
              </a:ext>
            </a:extLst>
          </p:cNvPr>
          <p:cNvSpPr/>
          <p:nvPr/>
        </p:nvSpPr>
        <p:spPr>
          <a:xfrm>
            <a:off x="571476" y="1500525"/>
            <a:ext cx="9794669" cy="615553"/>
          </a:xfrm>
          <a:prstGeom prst="rect">
            <a:avLst/>
          </a:prstGeom>
        </p:spPr>
        <p:txBody>
          <a:bodyPr wrap="none">
            <a:spAutoFit/>
          </a:bodyPr>
          <a:lstStyle/>
          <a:p>
            <a:pPr marL="285750" indent="-285750">
              <a:buFont typeface="Arial" panose="020B0604020202020204" pitchFamily="34" charset="0"/>
              <a:buChar char="•"/>
            </a:pPr>
            <a:r>
              <a:rPr lang="en-US" altLang="zh-CN" dirty="0"/>
              <a:t> Soft: </a:t>
            </a:r>
          </a:p>
          <a:p>
            <a:pPr marL="742950" lvl="1" indent="-285750">
              <a:buFont typeface="Arial" panose="020B0604020202020204" pitchFamily="34" charset="0"/>
              <a:buChar char="•"/>
            </a:pPr>
            <a:r>
              <a:rPr lang="en-US" altLang="zh-CN" sz="1600" dirty="0"/>
              <a:t>“soft” means differentiable. Soft attention assigns weight from 0 to 1 to each element of the inputs. </a:t>
            </a:r>
            <a:endParaRPr lang="zh-CN" altLang="en-US" sz="1600" dirty="0"/>
          </a:p>
        </p:txBody>
      </p:sp>
      <p:sp>
        <p:nvSpPr>
          <p:cNvPr id="5" name="矩形 4">
            <a:extLst>
              <a:ext uri="{FF2B5EF4-FFF2-40B4-BE49-F238E27FC236}">
                <a16:creationId xmlns:a16="http://schemas.microsoft.com/office/drawing/2014/main" id="{6B39E51E-F2CE-4857-94FF-05B19EEB8783}"/>
              </a:ext>
            </a:extLst>
          </p:cNvPr>
          <p:cNvSpPr/>
          <p:nvPr/>
        </p:nvSpPr>
        <p:spPr>
          <a:xfrm>
            <a:off x="571476" y="2701082"/>
            <a:ext cx="4745210" cy="615553"/>
          </a:xfrm>
          <a:prstGeom prst="rect">
            <a:avLst/>
          </a:prstGeom>
        </p:spPr>
        <p:txBody>
          <a:bodyPr wrap="none">
            <a:spAutoFit/>
          </a:bodyPr>
          <a:lstStyle/>
          <a:p>
            <a:pPr marL="285750" indent="-285750">
              <a:buFont typeface="Arial" panose="020B0604020202020204" pitchFamily="34" charset="0"/>
              <a:buChar char="•"/>
            </a:pPr>
            <a:r>
              <a:rPr lang="en-US" altLang="zh-CN" dirty="0"/>
              <a:t> Hard: </a:t>
            </a:r>
          </a:p>
          <a:p>
            <a:pPr marL="742950" lvl="1" indent="-285750">
              <a:buFont typeface="Arial" panose="020B0604020202020204" pitchFamily="34" charset="0"/>
              <a:buChar char="•"/>
            </a:pPr>
            <a:r>
              <a:rPr lang="en-US" altLang="zh-CN" sz="1600" dirty="0"/>
              <a:t>whether to attend to a part of inputs or not</a:t>
            </a:r>
            <a:endParaRPr lang="zh-CN" altLang="en-US" sz="1600" dirty="0"/>
          </a:p>
        </p:txBody>
      </p:sp>
    </p:spTree>
    <p:extLst>
      <p:ext uri="{BB962C8B-B14F-4D97-AF65-F5344CB8AC3E}">
        <p14:creationId xmlns:p14="http://schemas.microsoft.com/office/powerpoint/2010/main" val="27216816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1958758-2D31-42D1-BB22-BAB346E25CDA}"/>
              </a:ext>
            </a:extLst>
          </p:cNvPr>
          <p:cNvSpPr/>
          <p:nvPr/>
        </p:nvSpPr>
        <p:spPr>
          <a:xfrm>
            <a:off x="266080" y="533900"/>
            <a:ext cx="11325546" cy="2923877"/>
          </a:xfrm>
          <a:prstGeom prst="rect">
            <a:avLst/>
          </a:prstGeom>
        </p:spPr>
        <p:txBody>
          <a:bodyPr wrap="square">
            <a:spAutoFit/>
          </a:bodyPr>
          <a:lstStyle/>
          <a:p>
            <a:r>
              <a:rPr lang="en-US" altLang="zh-CN" dirty="0"/>
              <a:t>17. </a:t>
            </a:r>
            <a:r>
              <a:rPr lang="zh-CN" altLang="en-US" dirty="0"/>
              <a:t>Mark Nutter, Catherine H Crawford, and Jorge Ortiz. 2018. Design of Novel Deep Learning Models for Real-time Human Activity Recognition with Mobile Phones. In 2018 International Joint Conference on Neural Networks (IJCNN). IEEE, 1–8.</a:t>
            </a:r>
            <a:endParaRPr lang="en-US" altLang="zh-CN" dirty="0"/>
          </a:p>
          <a:p>
            <a:r>
              <a:rPr lang="en-US" altLang="zh-CN" b="1" dirty="0"/>
              <a:t>Interpretability of Deep Learning Models in Sensory Data Traditional</a:t>
            </a:r>
          </a:p>
          <a:p>
            <a:pPr marL="285750" indent="-285750">
              <a:buFont typeface="Arial" panose="020B0604020202020204" pitchFamily="34" charset="0"/>
              <a:buChar char="•"/>
            </a:pPr>
            <a:r>
              <a:rPr lang="en-US" altLang="zh-CN" sz="1600" dirty="0"/>
              <a:t>Present a detailed study of the traditional hand-crafted features used for shallow/statistical models that consist of a over 561 manually chosen set of dimensions. </a:t>
            </a:r>
          </a:p>
          <a:p>
            <a:pPr marL="285750" indent="-285750">
              <a:buFont typeface="Arial" panose="020B0604020202020204" pitchFamily="34" charset="0"/>
              <a:buChar char="•"/>
            </a:pPr>
            <a:r>
              <a:rPr lang="en-US" altLang="zh-CN" sz="1600" dirty="0"/>
              <a:t>We show, through  (PCA) and  (SVM) pipeline, that the number of features can be significantly reduced – less than 100 features that give the same performance. </a:t>
            </a:r>
          </a:p>
          <a:p>
            <a:pPr marL="285750" indent="-285750">
              <a:buFont typeface="Arial" panose="020B0604020202020204" pitchFamily="34" charset="0"/>
              <a:buChar char="•"/>
            </a:pPr>
            <a:r>
              <a:rPr lang="en-US" altLang="zh-CN" sz="1600" dirty="0"/>
              <a:t>In addition, we show that features derived from frequency-domain transformations do not contribute to the accuracy of these models. </a:t>
            </a:r>
          </a:p>
          <a:p>
            <a:pPr marL="285750" indent="-285750">
              <a:buFont typeface="Arial" panose="020B0604020202020204" pitchFamily="34" charset="0"/>
              <a:buChar char="•"/>
            </a:pPr>
            <a:r>
              <a:rPr lang="en-US" altLang="zh-CN" sz="1600" dirty="0"/>
              <a:t>Finally, we provide details of our learning technique which creates 2D signal images from windowed samples of IMU data. </a:t>
            </a:r>
            <a:endParaRPr lang="zh-CN" altLang="en-US" sz="1600" dirty="0"/>
          </a:p>
        </p:txBody>
      </p:sp>
      <p:pic>
        <p:nvPicPr>
          <p:cNvPr id="6" name="图片 5">
            <a:extLst>
              <a:ext uri="{FF2B5EF4-FFF2-40B4-BE49-F238E27FC236}">
                <a16:creationId xmlns:a16="http://schemas.microsoft.com/office/drawing/2014/main" id="{3636C633-FFB2-4892-8A4E-18623AF5CC94}"/>
              </a:ext>
            </a:extLst>
          </p:cNvPr>
          <p:cNvPicPr>
            <a:picLocks noChangeAspect="1"/>
          </p:cNvPicPr>
          <p:nvPr/>
        </p:nvPicPr>
        <p:blipFill>
          <a:blip r:embed="rId2"/>
          <a:stretch>
            <a:fillRect/>
          </a:stretch>
        </p:blipFill>
        <p:spPr>
          <a:xfrm>
            <a:off x="2747745" y="3457777"/>
            <a:ext cx="3755796" cy="3414361"/>
          </a:xfrm>
          <a:prstGeom prst="rect">
            <a:avLst/>
          </a:prstGeom>
        </p:spPr>
      </p:pic>
    </p:spTree>
    <p:extLst>
      <p:ext uri="{BB962C8B-B14F-4D97-AF65-F5344CB8AC3E}">
        <p14:creationId xmlns:p14="http://schemas.microsoft.com/office/powerpoint/2010/main" val="2888392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77BB696-844B-44ED-A209-B15ED0B7B82A}"/>
              </a:ext>
            </a:extLst>
          </p:cNvPr>
          <p:cNvSpPr/>
          <p:nvPr/>
        </p:nvSpPr>
        <p:spPr>
          <a:xfrm>
            <a:off x="479460" y="527828"/>
            <a:ext cx="10852935" cy="2585323"/>
          </a:xfrm>
          <a:prstGeom prst="rect">
            <a:avLst/>
          </a:prstGeom>
        </p:spPr>
        <p:txBody>
          <a:bodyPr wrap="square">
            <a:spAutoFit/>
          </a:bodyPr>
          <a:lstStyle/>
          <a:p>
            <a:r>
              <a:rPr lang="en-US" altLang="zh-CN" dirty="0"/>
              <a:t>32. </a:t>
            </a:r>
            <a:r>
              <a:rPr lang="zh-CN" altLang="en-US" dirty="0"/>
              <a:t>Ming Zeng, Haoxiang Gao, Tong Yu, Ole J Mengshoel, Helge Langseth, Ian Lane, and Xiaobing Liu. 2018. Understanding and improving recurrent networks for human activity recognition by continuous attention. In Proceedings ofthe 2018 ACM International Symposium on Wearable Computers. ACM, 56–63</a:t>
            </a:r>
            <a:endParaRPr lang="en-US" altLang="zh-CN" dirty="0"/>
          </a:p>
          <a:p>
            <a:r>
              <a:rPr lang="en-US" altLang="zh-CN" b="1" dirty="0"/>
              <a:t>Interpretability of Deep Learning Models in Sensory Data Soft Attention</a:t>
            </a:r>
          </a:p>
          <a:p>
            <a:endParaRPr lang="en-US" altLang="zh-CN" dirty="0"/>
          </a:p>
          <a:p>
            <a:pPr marL="285750" indent="-285750">
              <a:buFont typeface="Arial" panose="020B0604020202020204" pitchFamily="34" charset="0"/>
              <a:buChar char="•"/>
            </a:pPr>
            <a:r>
              <a:rPr lang="en-US" altLang="zh-CN" sz="1600" dirty="0"/>
              <a:t>Developed attention mechanisms in two perspectives. </a:t>
            </a:r>
          </a:p>
          <a:p>
            <a:pPr marL="285750" indent="-285750">
              <a:buFont typeface="Arial" panose="020B0604020202020204" pitchFamily="34" charset="0"/>
              <a:buChar char="•"/>
            </a:pPr>
            <a:r>
              <a:rPr lang="en-US" altLang="zh-CN" sz="1600" dirty="0"/>
              <a:t>They first propose sensor attention on the inputs to extract the salient sensory modalities and then apply temporal attention to an LSTM to filter out the inactive data segments. Spatial</a:t>
            </a:r>
            <a:endParaRPr lang="zh-CN" altLang="en-US" sz="1600" dirty="0"/>
          </a:p>
          <a:p>
            <a:endParaRPr lang="zh-CN" altLang="en-US" dirty="0"/>
          </a:p>
        </p:txBody>
      </p:sp>
      <p:pic>
        <p:nvPicPr>
          <p:cNvPr id="2" name="图片 1">
            <a:extLst>
              <a:ext uri="{FF2B5EF4-FFF2-40B4-BE49-F238E27FC236}">
                <a16:creationId xmlns:a16="http://schemas.microsoft.com/office/drawing/2014/main" id="{8B70EB8E-3B05-4BA7-A88D-1706DEAD3AA8}"/>
              </a:ext>
            </a:extLst>
          </p:cNvPr>
          <p:cNvPicPr>
            <a:picLocks noChangeAspect="1"/>
          </p:cNvPicPr>
          <p:nvPr/>
        </p:nvPicPr>
        <p:blipFill>
          <a:blip r:embed="rId2"/>
          <a:stretch>
            <a:fillRect/>
          </a:stretch>
        </p:blipFill>
        <p:spPr>
          <a:xfrm>
            <a:off x="719157" y="3036067"/>
            <a:ext cx="4621917" cy="3294105"/>
          </a:xfrm>
          <a:prstGeom prst="rect">
            <a:avLst/>
          </a:prstGeom>
        </p:spPr>
      </p:pic>
      <p:pic>
        <p:nvPicPr>
          <p:cNvPr id="3" name="图片 2">
            <a:extLst>
              <a:ext uri="{FF2B5EF4-FFF2-40B4-BE49-F238E27FC236}">
                <a16:creationId xmlns:a16="http://schemas.microsoft.com/office/drawing/2014/main" id="{A94CFFC8-821E-412C-AE72-D3D2148FAC07}"/>
              </a:ext>
            </a:extLst>
          </p:cNvPr>
          <p:cNvPicPr>
            <a:picLocks noChangeAspect="1"/>
          </p:cNvPicPr>
          <p:nvPr/>
        </p:nvPicPr>
        <p:blipFill>
          <a:blip r:embed="rId3"/>
          <a:stretch>
            <a:fillRect/>
          </a:stretch>
        </p:blipFill>
        <p:spPr>
          <a:xfrm>
            <a:off x="5905927" y="2797298"/>
            <a:ext cx="5059380" cy="3771641"/>
          </a:xfrm>
          <a:prstGeom prst="rect">
            <a:avLst/>
          </a:prstGeom>
        </p:spPr>
      </p:pic>
    </p:spTree>
    <p:extLst>
      <p:ext uri="{BB962C8B-B14F-4D97-AF65-F5344CB8AC3E}">
        <p14:creationId xmlns:p14="http://schemas.microsoft.com/office/powerpoint/2010/main" val="1245447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E23A42B-38CD-4552-836E-DBF9C1056CFB}"/>
              </a:ext>
            </a:extLst>
          </p:cNvPr>
          <p:cNvSpPr/>
          <p:nvPr/>
        </p:nvSpPr>
        <p:spPr>
          <a:xfrm>
            <a:off x="505146" y="394264"/>
            <a:ext cx="11181708" cy="2492990"/>
          </a:xfrm>
          <a:prstGeom prst="rect">
            <a:avLst/>
          </a:prstGeom>
        </p:spPr>
        <p:txBody>
          <a:bodyPr wrap="square">
            <a:spAutoFit/>
          </a:bodyPr>
          <a:lstStyle/>
          <a:p>
            <a:r>
              <a:rPr lang="en-US" altLang="zh-CN" dirty="0"/>
              <a:t>24. </a:t>
            </a:r>
            <a:r>
              <a:rPr lang="zh-CN" altLang="en-US" dirty="0"/>
              <a:t>Yu-Han Shen, Ke-Xin He, and Wei-Qiang Zhang. 2018. SAM-GCNN: A Gated Convolutional Neural Network with Segment-Level Attention Mechanism for Home Activity Monitoring. In 2018 IEEE International Symposium on Signal Processing and Information Technology (ISSPIT). IEEE, 679–684.</a:t>
            </a:r>
            <a:endParaRPr lang="en-US" altLang="zh-CN" dirty="0"/>
          </a:p>
          <a:p>
            <a:r>
              <a:rPr lang="en-US" altLang="zh-CN" b="1" dirty="0"/>
              <a:t>Interpretability of Deep Learning Models in Sensory Data Soft Attention</a:t>
            </a:r>
          </a:p>
          <a:p>
            <a:endParaRPr lang="en-US" altLang="zh-CN" b="1" dirty="0"/>
          </a:p>
          <a:p>
            <a:pPr marL="285750" indent="-285750">
              <a:buFont typeface="Arial" panose="020B0604020202020204" pitchFamily="34" charset="0"/>
              <a:buChar char="•"/>
            </a:pPr>
            <a:r>
              <a:rPr lang="en-US" altLang="zh-CN" sz="1600" dirty="0"/>
              <a:t>Considered the temporal context. </a:t>
            </a:r>
          </a:p>
          <a:p>
            <a:pPr marL="285750" indent="-285750">
              <a:buFont typeface="Arial" panose="020B0604020202020204" pitchFamily="34" charset="0"/>
              <a:buChar char="•"/>
            </a:pPr>
            <a:r>
              <a:rPr lang="en-US" altLang="zh-CN" sz="1600" dirty="0"/>
              <a:t>They designed a segment-level attention approach to decide which time segment contains more information.</a:t>
            </a:r>
          </a:p>
          <a:p>
            <a:pPr marL="285750" indent="-285750">
              <a:buFont typeface="Arial" panose="020B0604020202020204" pitchFamily="34" charset="0"/>
              <a:buChar char="•"/>
            </a:pPr>
            <a:r>
              <a:rPr lang="en-US" altLang="zh-CN" sz="1600" dirty="0"/>
              <a:t> Combined with gated CNN, the segment-level attention better extracts temporal dependencies.</a:t>
            </a:r>
            <a:endParaRPr lang="zh-CN" altLang="en-US" sz="1600" dirty="0"/>
          </a:p>
          <a:p>
            <a:endParaRPr lang="zh-CN" altLang="en-US" dirty="0"/>
          </a:p>
        </p:txBody>
      </p:sp>
      <p:pic>
        <p:nvPicPr>
          <p:cNvPr id="2" name="图片 1">
            <a:extLst>
              <a:ext uri="{FF2B5EF4-FFF2-40B4-BE49-F238E27FC236}">
                <a16:creationId xmlns:a16="http://schemas.microsoft.com/office/drawing/2014/main" id="{95B13A93-57EA-45A6-B6FD-133467849EA7}"/>
              </a:ext>
            </a:extLst>
          </p:cNvPr>
          <p:cNvPicPr>
            <a:picLocks noChangeAspect="1"/>
          </p:cNvPicPr>
          <p:nvPr/>
        </p:nvPicPr>
        <p:blipFill>
          <a:blip r:embed="rId2"/>
          <a:stretch>
            <a:fillRect/>
          </a:stretch>
        </p:blipFill>
        <p:spPr>
          <a:xfrm>
            <a:off x="993418" y="2679659"/>
            <a:ext cx="4155010" cy="4061770"/>
          </a:xfrm>
          <a:prstGeom prst="rect">
            <a:avLst/>
          </a:prstGeom>
        </p:spPr>
      </p:pic>
      <p:pic>
        <p:nvPicPr>
          <p:cNvPr id="3" name="图片 2">
            <a:extLst>
              <a:ext uri="{FF2B5EF4-FFF2-40B4-BE49-F238E27FC236}">
                <a16:creationId xmlns:a16="http://schemas.microsoft.com/office/drawing/2014/main" id="{DFC455B6-C6CF-486C-98DD-3500ABB8C1A0}"/>
              </a:ext>
            </a:extLst>
          </p:cNvPr>
          <p:cNvPicPr>
            <a:picLocks noChangeAspect="1"/>
          </p:cNvPicPr>
          <p:nvPr/>
        </p:nvPicPr>
        <p:blipFill>
          <a:blip r:embed="rId3"/>
          <a:stretch>
            <a:fillRect/>
          </a:stretch>
        </p:blipFill>
        <p:spPr>
          <a:xfrm>
            <a:off x="6224090" y="2518066"/>
            <a:ext cx="2591436" cy="3988344"/>
          </a:xfrm>
          <a:prstGeom prst="rect">
            <a:avLst/>
          </a:prstGeom>
        </p:spPr>
      </p:pic>
    </p:spTree>
    <p:extLst>
      <p:ext uri="{BB962C8B-B14F-4D97-AF65-F5344CB8AC3E}">
        <p14:creationId xmlns:p14="http://schemas.microsoft.com/office/powerpoint/2010/main" val="2781463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713B59FE-AD4F-4715-9A60-31A48B42C487}"/>
              </a:ext>
            </a:extLst>
          </p:cNvPr>
          <p:cNvSpPr/>
          <p:nvPr/>
        </p:nvSpPr>
        <p:spPr>
          <a:xfrm>
            <a:off x="409575" y="187553"/>
            <a:ext cx="2999539" cy="1200329"/>
          </a:xfrm>
          <a:prstGeom prst="rect">
            <a:avLst/>
          </a:prstGeom>
        </p:spPr>
        <p:txBody>
          <a:bodyPr wrap="none">
            <a:spAutoFit/>
          </a:bodyPr>
          <a:lstStyle/>
          <a:p>
            <a:pPr marL="285750" indent="-285750">
              <a:lnSpc>
                <a:spcPct val="150000"/>
              </a:lnSpc>
              <a:buFont typeface="Arial" panose="020B0604020202020204" pitchFamily="34" charset="0"/>
              <a:buChar char="•"/>
            </a:pPr>
            <a:r>
              <a:rPr lang="en-US" altLang="zh-CN" sz="2400" b="1" dirty="0"/>
              <a:t>Feature Extraction</a:t>
            </a:r>
          </a:p>
          <a:p>
            <a:pPr marL="285750" indent="-285750">
              <a:buFont typeface="Arial" panose="020B0604020202020204" pitchFamily="34" charset="0"/>
              <a:buChar char="•"/>
            </a:pPr>
            <a:endParaRPr lang="en-US" altLang="zh-CN" dirty="0"/>
          </a:p>
          <a:p>
            <a:endParaRPr lang="zh-CN" altLang="en-US" dirty="0"/>
          </a:p>
        </p:txBody>
      </p:sp>
      <p:pic>
        <p:nvPicPr>
          <p:cNvPr id="8" name="图片 7">
            <a:extLst>
              <a:ext uri="{FF2B5EF4-FFF2-40B4-BE49-F238E27FC236}">
                <a16:creationId xmlns:a16="http://schemas.microsoft.com/office/drawing/2014/main" id="{329D5F28-26CA-450B-83DC-9B2022741D0D}"/>
              </a:ext>
            </a:extLst>
          </p:cNvPr>
          <p:cNvPicPr>
            <a:picLocks noChangeAspect="1"/>
          </p:cNvPicPr>
          <p:nvPr/>
        </p:nvPicPr>
        <p:blipFill rotWithShape="1">
          <a:blip r:embed="rId2"/>
          <a:srcRect l="1973"/>
          <a:stretch/>
        </p:blipFill>
        <p:spPr>
          <a:xfrm>
            <a:off x="1057275" y="1221580"/>
            <a:ext cx="9735265" cy="4131469"/>
          </a:xfrm>
          <a:prstGeom prst="rect">
            <a:avLst/>
          </a:prstGeom>
        </p:spPr>
      </p:pic>
    </p:spTree>
    <p:extLst>
      <p:ext uri="{BB962C8B-B14F-4D97-AF65-F5344CB8AC3E}">
        <p14:creationId xmlns:p14="http://schemas.microsoft.com/office/powerpoint/2010/main" val="27646345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CE6B0472-0A50-4A7B-AF83-17B9992E717B}"/>
              </a:ext>
            </a:extLst>
          </p:cNvPr>
          <p:cNvSpPr/>
          <p:nvPr/>
        </p:nvSpPr>
        <p:spPr>
          <a:xfrm>
            <a:off x="284251" y="454280"/>
            <a:ext cx="11387191" cy="2954655"/>
          </a:xfrm>
          <a:prstGeom prst="rect">
            <a:avLst/>
          </a:prstGeom>
        </p:spPr>
        <p:txBody>
          <a:bodyPr wrap="square">
            <a:spAutoFit/>
          </a:bodyPr>
          <a:lstStyle/>
          <a:p>
            <a:r>
              <a:rPr lang="en-US" altLang="zh-CN" dirty="0"/>
              <a:t>5. </a:t>
            </a:r>
            <a:r>
              <a:rPr lang="zh-CN" altLang="en-US" dirty="0"/>
              <a:t>Kaixuan Chen, Lina Yao, Dalin Zhang, Bin Guo, and Zhiwen Yu. 2019. Multi-agent Attentional Activity Recognition. In Proceedings ofthe Twenty-Eighth International Joint Conference on Artificial Intelligence, IJCAI, Macao, China, August 10-16, 2019. 1344–1350.</a:t>
            </a:r>
            <a:endParaRPr lang="en-US" altLang="zh-CN" dirty="0"/>
          </a:p>
          <a:p>
            <a:r>
              <a:rPr lang="en-US" altLang="zh-CN" b="1" dirty="0"/>
              <a:t>Interpretability of Deep Learning Models in Sensory Data Hard Attention</a:t>
            </a:r>
          </a:p>
          <a:p>
            <a:endParaRPr lang="en-US" altLang="zh-CN" sz="1600" dirty="0"/>
          </a:p>
          <a:p>
            <a:pPr marL="285750" indent="-285750">
              <a:buFont typeface="Arial" panose="020B0604020202020204" pitchFamily="34" charset="0"/>
              <a:buChar char="•"/>
            </a:pPr>
            <a:r>
              <a:rPr lang="en-US" altLang="zh-CN" sz="1600" dirty="0"/>
              <a:t>further considered the intrinsic relations between activities and sub- motions from human body parts. </a:t>
            </a:r>
          </a:p>
          <a:p>
            <a:pPr marL="285750" indent="-285750">
              <a:buFont typeface="Arial" panose="020B0604020202020204" pitchFamily="34" charset="0"/>
              <a:buChar char="•"/>
            </a:pPr>
            <a:r>
              <a:rPr lang="en-US" altLang="zh-CN" sz="1600" dirty="0"/>
              <a:t>They employ multiple agents to concentrate on modalities that are related to sub-motions. </a:t>
            </a:r>
          </a:p>
          <a:p>
            <a:pPr marL="285750" indent="-285750">
              <a:buFont typeface="Arial" panose="020B0604020202020204" pitchFamily="34" charset="0"/>
              <a:buChar char="•"/>
            </a:pPr>
            <a:r>
              <a:rPr lang="en-US" altLang="zh-CN" sz="1600" dirty="0"/>
              <a:t>Multiple agents coordinate to portray the activities. </a:t>
            </a:r>
          </a:p>
          <a:p>
            <a:pPr marL="285750" indent="-285750">
              <a:buFont typeface="Arial" panose="020B0604020202020204" pitchFamily="34" charset="0"/>
              <a:buChar char="•"/>
            </a:pPr>
            <a:r>
              <a:rPr lang="en-US" altLang="zh-CN" sz="1600" dirty="0"/>
              <a:t>The visualization of the selected modalities and body parts validates that the attention mechanism provides insights into how sensory data elements affect the models’ prediction of activities.</a:t>
            </a:r>
            <a:endParaRPr lang="zh-CN" altLang="en-US" sz="1600" dirty="0"/>
          </a:p>
          <a:p>
            <a:endParaRPr lang="zh-CN" altLang="en-US" dirty="0"/>
          </a:p>
        </p:txBody>
      </p:sp>
      <p:pic>
        <p:nvPicPr>
          <p:cNvPr id="7" name="图片 6">
            <a:extLst>
              <a:ext uri="{FF2B5EF4-FFF2-40B4-BE49-F238E27FC236}">
                <a16:creationId xmlns:a16="http://schemas.microsoft.com/office/drawing/2014/main" id="{2DB81DFE-0422-4277-9B89-4B3B0F76B1B6}"/>
              </a:ext>
            </a:extLst>
          </p:cNvPr>
          <p:cNvPicPr>
            <a:picLocks noChangeAspect="1"/>
          </p:cNvPicPr>
          <p:nvPr/>
        </p:nvPicPr>
        <p:blipFill>
          <a:blip r:embed="rId2"/>
          <a:stretch>
            <a:fillRect/>
          </a:stretch>
        </p:blipFill>
        <p:spPr>
          <a:xfrm>
            <a:off x="284251" y="3139030"/>
            <a:ext cx="7526956" cy="3424281"/>
          </a:xfrm>
          <a:prstGeom prst="rect">
            <a:avLst/>
          </a:prstGeom>
        </p:spPr>
      </p:pic>
      <p:pic>
        <p:nvPicPr>
          <p:cNvPr id="8" name="图片 7">
            <a:extLst>
              <a:ext uri="{FF2B5EF4-FFF2-40B4-BE49-F238E27FC236}">
                <a16:creationId xmlns:a16="http://schemas.microsoft.com/office/drawing/2014/main" id="{588F521A-71E3-4D6A-960E-E9F1F34FB2DF}"/>
              </a:ext>
            </a:extLst>
          </p:cNvPr>
          <p:cNvPicPr>
            <a:picLocks noChangeAspect="1"/>
          </p:cNvPicPr>
          <p:nvPr/>
        </p:nvPicPr>
        <p:blipFill>
          <a:blip r:embed="rId3"/>
          <a:stretch>
            <a:fillRect/>
          </a:stretch>
        </p:blipFill>
        <p:spPr>
          <a:xfrm>
            <a:off x="7811207" y="2824777"/>
            <a:ext cx="3382974" cy="3885688"/>
          </a:xfrm>
          <a:prstGeom prst="rect">
            <a:avLst/>
          </a:prstGeom>
        </p:spPr>
      </p:pic>
    </p:spTree>
    <p:extLst>
      <p:ext uri="{BB962C8B-B14F-4D97-AF65-F5344CB8AC3E}">
        <p14:creationId xmlns:p14="http://schemas.microsoft.com/office/powerpoint/2010/main" val="7040405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609D010-7966-4B60-B7C1-D923FB248681}"/>
              </a:ext>
            </a:extLst>
          </p:cNvPr>
          <p:cNvSpPr/>
          <p:nvPr/>
        </p:nvSpPr>
        <p:spPr>
          <a:xfrm>
            <a:off x="695218" y="501941"/>
            <a:ext cx="9917986" cy="2585323"/>
          </a:xfrm>
          <a:prstGeom prst="rect">
            <a:avLst/>
          </a:prstGeom>
        </p:spPr>
        <p:txBody>
          <a:bodyPr wrap="square">
            <a:spAutoFit/>
          </a:bodyPr>
          <a:lstStyle/>
          <a:p>
            <a:r>
              <a:rPr lang="en-US" altLang="zh-CN" dirty="0"/>
              <a:t>36. </a:t>
            </a:r>
            <a:r>
              <a:rPr lang="zh-CN" altLang="en-US" dirty="0"/>
              <a:t>Xiang Zhang, Lina Yao, Chaoran Huang, Sen Wang, Mingkui Tan, Guodong Long, and Can Wang. 2018. Multi- modality sensor data classification with selective attention. In Twenty-Seventh International Joint Conference on Artificial Intelligence.</a:t>
            </a:r>
            <a:endParaRPr lang="en-US" altLang="zh-CN" dirty="0"/>
          </a:p>
          <a:p>
            <a:r>
              <a:rPr lang="en-US" altLang="zh-CN" b="1" dirty="0"/>
              <a:t>Interpretability of Deep Learning Models in Sensory Data Hard Attention</a:t>
            </a:r>
          </a:p>
          <a:p>
            <a:endParaRPr lang="zh-CN" altLang="en-US" b="1" dirty="0"/>
          </a:p>
          <a:p>
            <a:pPr marL="285750" indent="-285750">
              <a:buFont typeface="Arial" panose="020B0604020202020204" pitchFamily="34" charset="0"/>
              <a:buChar char="•"/>
            </a:pPr>
            <a:r>
              <a:rPr lang="en-US" altLang="zh-CN" dirty="0"/>
              <a:t>use dueling deep Q networks as a core of hard attention to focus on the salient parts of multimodal sensory data</a:t>
            </a:r>
          </a:p>
          <a:p>
            <a:pPr marL="285750" indent="-285750">
              <a:buFont typeface="Arial" panose="020B0604020202020204" pitchFamily="34" charset="0"/>
              <a:buChar char="•"/>
            </a:pPr>
            <a:r>
              <a:rPr lang="en-US" altLang="zh-CN" dirty="0"/>
              <a:t>we introduce a selective attention mechanism into the reinforcement learning scheme to focus on the crucial dimensions of the data. </a:t>
            </a:r>
            <a:endParaRPr lang="zh-CN" altLang="en-US" dirty="0"/>
          </a:p>
        </p:txBody>
      </p:sp>
      <p:pic>
        <p:nvPicPr>
          <p:cNvPr id="3" name="图片 2">
            <a:extLst>
              <a:ext uri="{FF2B5EF4-FFF2-40B4-BE49-F238E27FC236}">
                <a16:creationId xmlns:a16="http://schemas.microsoft.com/office/drawing/2014/main" id="{BEF9108A-6E87-45E9-BD8C-B00778A51C9F}"/>
              </a:ext>
            </a:extLst>
          </p:cNvPr>
          <p:cNvPicPr>
            <a:picLocks noChangeAspect="1"/>
          </p:cNvPicPr>
          <p:nvPr/>
        </p:nvPicPr>
        <p:blipFill>
          <a:blip r:embed="rId2"/>
          <a:stretch>
            <a:fillRect/>
          </a:stretch>
        </p:blipFill>
        <p:spPr>
          <a:xfrm>
            <a:off x="1578796" y="3070591"/>
            <a:ext cx="8245860" cy="3787409"/>
          </a:xfrm>
          <a:prstGeom prst="rect">
            <a:avLst/>
          </a:prstGeom>
        </p:spPr>
      </p:pic>
    </p:spTree>
    <p:extLst>
      <p:ext uri="{BB962C8B-B14F-4D97-AF65-F5344CB8AC3E}">
        <p14:creationId xmlns:p14="http://schemas.microsoft.com/office/powerpoint/2010/main" val="29933201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78CDEE40-27F8-40E5-88EE-71D98701A3B2}"/>
              </a:ext>
            </a:extLst>
          </p:cNvPr>
          <p:cNvSpPr/>
          <p:nvPr/>
        </p:nvSpPr>
        <p:spPr>
          <a:xfrm>
            <a:off x="386993" y="486328"/>
            <a:ext cx="11418014" cy="2031325"/>
          </a:xfrm>
          <a:prstGeom prst="rect">
            <a:avLst/>
          </a:prstGeom>
        </p:spPr>
        <p:txBody>
          <a:bodyPr wrap="square">
            <a:spAutoFit/>
          </a:bodyPr>
          <a:lstStyle/>
          <a:p>
            <a:r>
              <a:rPr lang="en-US" altLang="zh-CN" dirty="0"/>
              <a:t>3. </a:t>
            </a:r>
            <a:r>
              <a:rPr lang="zh-CN" altLang="en-US" dirty="0"/>
              <a:t>Kaixuan Chen, Lina Yao, XianzhiWang, Dalin Zhang, Tao Gu, Zhiwen Yu, and Zheng Yang. 2018. Interpretable parallel recurrent neural networks with convolutional attentions for multi-modality activity modeling. In 2018 International Joint</a:t>
            </a:r>
            <a:endParaRPr lang="en-US" altLang="zh-CN" dirty="0"/>
          </a:p>
          <a:p>
            <a:r>
              <a:rPr lang="en-US" altLang="zh-CN" b="1" dirty="0"/>
              <a:t>Interpretability of Deep Learning Models in Sensory Data Hard Attention</a:t>
            </a:r>
          </a:p>
          <a:p>
            <a:pPr marL="285750" indent="-285750">
              <a:buFont typeface="Arial" panose="020B0604020202020204" pitchFamily="34" charset="0"/>
              <a:buChar char="•"/>
            </a:pPr>
            <a:r>
              <a:rPr lang="en-US" altLang="zh-CN" dirty="0"/>
              <a:t>Mined important modalities and elide undesirable features with policy gradient. </a:t>
            </a:r>
          </a:p>
          <a:p>
            <a:pPr marL="285750" indent="-285750">
              <a:buFont typeface="Arial" panose="020B0604020202020204" pitchFamily="34" charset="0"/>
              <a:buChar char="•"/>
            </a:pPr>
            <a:r>
              <a:rPr lang="en-US" altLang="zh-CN" dirty="0"/>
              <a:t>The attention is embedded into an LSTM to make selections step by step because LSTM incrementally learns information in an episode.</a:t>
            </a:r>
            <a:endParaRPr lang="zh-CN" altLang="en-US" dirty="0"/>
          </a:p>
        </p:txBody>
      </p:sp>
      <p:pic>
        <p:nvPicPr>
          <p:cNvPr id="2" name="图片 1">
            <a:extLst>
              <a:ext uri="{FF2B5EF4-FFF2-40B4-BE49-F238E27FC236}">
                <a16:creationId xmlns:a16="http://schemas.microsoft.com/office/drawing/2014/main" id="{CEC7B96B-187B-43AD-B35C-E804D4D92EEE}"/>
              </a:ext>
            </a:extLst>
          </p:cNvPr>
          <p:cNvPicPr>
            <a:picLocks noChangeAspect="1"/>
          </p:cNvPicPr>
          <p:nvPr/>
        </p:nvPicPr>
        <p:blipFill rotWithShape="1">
          <a:blip r:embed="rId2"/>
          <a:srcRect l="6650" r="9157" b="43263"/>
          <a:stretch/>
        </p:blipFill>
        <p:spPr>
          <a:xfrm>
            <a:off x="144683" y="2644880"/>
            <a:ext cx="6572289" cy="3726792"/>
          </a:xfrm>
          <a:prstGeom prst="rect">
            <a:avLst/>
          </a:prstGeom>
        </p:spPr>
      </p:pic>
      <p:pic>
        <p:nvPicPr>
          <p:cNvPr id="4" name="图片 3">
            <a:extLst>
              <a:ext uri="{FF2B5EF4-FFF2-40B4-BE49-F238E27FC236}">
                <a16:creationId xmlns:a16="http://schemas.microsoft.com/office/drawing/2014/main" id="{56845ACA-0394-4B88-B2E1-99C2482DDD19}"/>
              </a:ext>
            </a:extLst>
          </p:cNvPr>
          <p:cNvPicPr>
            <a:picLocks noChangeAspect="1"/>
          </p:cNvPicPr>
          <p:nvPr/>
        </p:nvPicPr>
        <p:blipFill rotWithShape="1">
          <a:blip r:embed="rId2"/>
          <a:srcRect t="58582"/>
          <a:stretch/>
        </p:blipFill>
        <p:spPr>
          <a:xfrm>
            <a:off x="6796871" y="3276443"/>
            <a:ext cx="5475028" cy="1908115"/>
          </a:xfrm>
          <a:prstGeom prst="rect">
            <a:avLst/>
          </a:prstGeom>
        </p:spPr>
      </p:pic>
    </p:spTree>
    <p:extLst>
      <p:ext uri="{BB962C8B-B14F-4D97-AF65-F5344CB8AC3E}">
        <p14:creationId xmlns:p14="http://schemas.microsoft.com/office/powerpoint/2010/main" val="116117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713B59FE-AD4F-4715-9A60-31A48B42C487}"/>
              </a:ext>
            </a:extLst>
          </p:cNvPr>
          <p:cNvSpPr/>
          <p:nvPr/>
        </p:nvSpPr>
        <p:spPr>
          <a:xfrm>
            <a:off x="409575" y="187553"/>
            <a:ext cx="3169457" cy="1200329"/>
          </a:xfrm>
          <a:prstGeom prst="rect">
            <a:avLst/>
          </a:prstGeom>
        </p:spPr>
        <p:txBody>
          <a:bodyPr wrap="none">
            <a:spAutoFit/>
          </a:bodyPr>
          <a:lstStyle/>
          <a:p>
            <a:pPr marL="285750" indent="-285750">
              <a:lnSpc>
                <a:spcPct val="150000"/>
              </a:lnSpc>
              <a:buFont typeface="Arial" panose="020B0604020202020204" pitchFamily="34" charset="0"/>
              <a:buChar char="•"/>
            </a:pPr>
            <a:r>
              <a:rPr lang="en-US" altLang="zh-CN" sz="2400" b="1" dirty="0"/>
              <a:t>Data Segmentation</a:t>
            </a:r>
          </a:p>
          <a:p>
            <a:pPr marL="285750" indent="-285750">
              <a:buFont typeface="Arial" panose="020B0604020202020204" pitchFamily="34" charset="0"/>
              <a:buChar char="•"/>
            </a:pPr>
            <a:endParaRPr lang="en-US" altLang="zh-CN" dirty="0"/>
          </a:p>
          <a:p>
            <a:endParaRPr lang="zh-CN" altLang="en-US" dirty="0"/>
          </a:p>
        </p:txBody>
      </p:sp>
      <p:sp>
        <p:nvSpPr>
          <p:cNvPr id="2" name="矩形 1">
            <a:extLst>
              <a:ext uri="{FF2B5EF4-FFF2-40B4-BE49-F238E27FC236}">
                <a16:creationId xmlns:a16="http://schemas.microsoft.com/office/drawing/2014/main" id="{2FC577A7-F3A2-4B22-8A3E-B17C009356F3}"/>
              </a:ext>
            </a:extLst>
          </p:cNvPr>
          <p:cNvSpPr/>
          <p:nvPr/>
        </p:nvSpPr>
        <p:spPr>
          <a:xfrm>
            <a:off x="825624" y="1387882"/>
            <a:ext cx="10333608" cy="1296637"/>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dirty="0"/>
              <a:t>C</a:t>
            </a:r>
            <a:r>
              <a:rPr lang="zh-CN" altLang="en-US" dirty="0"/>
              <a:t>ontinuously streaming signals, a fixed-size window </a:t>
            </a:r>
            <a:endParaRPr lang="en-US" altLang="zh-CN" dirty="0"/>
          </a:p>
          <a:p>
            <a:pPr marL="285750" indent="-285750">
              <a:lnSpc>
                <a:spcPct val="150000"/>
              </a:lnSpc>
              <a:buFont typeface="Arial" panose="020B0604020202020204" pitchFamily="34" charset="0"/>
              <a:buChar char="•"/>
            </a:pPr>
            <a:r>
              <a:rPr lang="zh-CN" altLang="en-US" dirty="0"/>
              <a:t>Ideally, one partitioned data segment processes only one activity,</a:t>
            </a:r>
            <a:endParaRPr lang="en-US" altLang="zh-CN" dirty="0"/>
          </a:p>
          <a:p>
            <a:pPr marL="285750" indent="-285750">
              <a:lnSpc>
                <a:spcPct val="150000"/>
              </a:lnSpc>
              <a:buFont typeface="Arial" panose="020B0604020202020204" pitchFamily="34" charset="0"/>
              <a:buChar char="•"/>
            </a:pPr>
            <a:r>
              <a:rPr lang="zh-CN" altLang="en-US" dirty="0"/>
              <a:t>However, one window may not always share the same label</a:t>
            </a:r>
          </a:p>
        </p:txBody>
      </p:sp>
    </p:spTree>
    <p:extLst>
      <p:ext uri="{BB962C8B-B14F-4D97-AF65-F5344CB8AC3E}">
        <p14:creationId xmlns:p14="http://schemas.microsoft.com/office/powerpoint/2010/main" val="28677756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550E2D35-62C2-4849-81FD-7C6CF02C06DB}"/>
              </a:ext>
            </a:extLst>
          </p:cNvPr>
          <p:cNvSpPr/>
          <p:nvPr/>
        </p:nvSpPr>
        <p:spPr>
          <a:xfrm>
            <a:off x="602750" y="450166"/>
            <a:ext cx="11181707" cy="2585323"/>
          </a:xfrm>
          <a:prstGeom prst="rect">
            <a:avLst/>
          </a:prstGeom>
        </p:spPr>
        <p:txBody>
          <a:bodyPr wrap="square">
            <a:spAutoFit/>
          </a:bodyPr>
          <a:lstStyle/>
          <a:p>
            <a:r>
              <a:rPr lang="en-US" altLang="zh-CN" dirty="0"/>
              <a:t>26. </a:t>
            </a:r>
            <a:r>
              <a:rPr lang="zh-CN" altLang="en-US" dirty="0"/>
              <a:t>Alireza Abedin Varamin, Ehsan Abbasnejad, Qinfeng Shi, Damith C Ranasinghe, and Hamid Rezatofighi. 2018. Deep Auto-Set: A Deep Auto-Encoder-Set Network for Activity Recognition Using Wearables. In Proceedings ofthe 15th EAI International Conference on Mobile and Ubiquitous Systems: Computing, Networking and Services. ACM, 246–253</a:t>
            </a:r>
            <a:endParaRPr lang="en-US" altLang="zh-CN" dirty="0"/>
          </a:p>
          <a:p>
            <a:r>
              <a:rPr lang="en-US" altLang="zh-CN" b="1" dirty="0"/>
              <a:t>Data Segmentation</a:t>
            </a:r>
          </a:p>
          <a:p>
            <a:pPr marL="285750" indent="-285750">
              <a:buFont typeface="Arial" panose="020B0604020202020204" pitchFamily="34" charset="0"/>
              <a:buChar char="•"/>
            </a:pPr>
            <a:r>
              <a:rPr lang="en-US" altLang="zh-CN" dirty="0" err="1"/>
              <a:t>Varamin</a:t>
            </a:r>
            <a:r>
              <a:rPr lang="en-US" altLang="zh-CN" dirty="0"/>
              <a:t> et al. designed a multi-label architecture to simultaneously predict the number of ongoing activities and the occurring possibility of each alternative activity within a window. </a:t>
            </a:r>
          </a:p>
          <a:p>
            <a:pPr marL="285750" indent="-285750">
              <a:buFont typeface="Arial" panose="020B0604020202020204" pitchFamily="34" charset="0"/>
              <a:buChar char="•"/>
            </a:pPr>
            <a:r>
              <a:rPr lang="en-US" altLang="zh-CN" dirty="0"/>
              <a:t>Using the optimal parameters learned from the training dataset, a Maximum A Posteriori (MAP) inference was adopted to output the most likely activity set by combining the multi-label outputs.</a:t>
            </a:r>
            <a:endParaRPr lang="zh-CN" altLang="en-US" dirty="0"/>
          </a:p>
        </p:txBody>
      </p:sp>
      <p:pic>
        <p:nvPicPr>
          <p:cNvPr id="2" name="图片 1" descr="手机屏幕截图&#10;&#10;描述已自动生成">
            <a:extLst>
              <a:ext uri="{FF2B5EF4-FFF2-40B4-BE49-F238E27FC236}">
                <a16:creationId xmlns:a16="http://schemas.microsoft.com/office/drawing/2014/main" id="{FA2EFDF9-F782-40F1-A2ED-856836738DD4}"/>
              </a:ext>
            </a:extLst>
          </p:cNvPr>
          <p:cNvPicPr>
            <a:picLocks noChangeAspect="1"/>
          </p:cNvPicPr>
          <p:nvPr/>
        </p:nvPicPr>
        <p:blipFill>
          <a:blip r:embed="rId2"/>
          <a:stretch>
            <a:fillRect/>
          </a:stretch>
        </p:blipFill>
        <p:spPr>
          <a:xfrm>
            <a:off x="423521" y="3128773"/>
            <a:ext cx="2959171" cy="3625595"/>
          </a:xfrm>
          <a:prstGeom prst="rect">
            <a:avLst/>
          </a:prstGeom>
        </p:spPr>
      </p:pic>
      <p:pic>
        <p:nvPicPr>
          <p:cNvPr id="3" name="图片 2" descr="手机屏幕截图&#10;&#10;描述已自动生成">
            <a:extLst>
              <a:ext uri="{FF2B5EF4-FFF2-40B4-BE49-F238E27FC236}">
                <a16:creationId xmlns:a16="http://schemas.microsoft.com/office/drawing/2014/main" id="{46F0CF04-4003-41D5-9E2C-BCEE6CA96977}"/>
              </a:ext>
            </a:extLst>
          </p:cNvPr>
          <p:cNvPicPr>
            <a:picLocks noChangeAspect="1"/>
          </p:cNvPicPr>
          <p:nvPr/>
        </p:nvPicPr>
        <p:blipFill>
          <a:blip r:embed="rId3"/>
          <a:stretch>
            <a:fillRect/>
          </a:stretch>
        </p:blipFill>
        <p:spPr>
          <a:xfrm>
            <a:off x="3068548" y="3182493"/>
            <a:ext cx="9010650" cy="3571875"/>
          </a:xfrm>
          <a:prstGeom prst="rect">
            <a:avLst/>
          </a:prstGeom>
        </p:spPr>
      </p:pic>
    </p:spTree>
    <p:extLst>
      <p:ext uri="{BB962C8B-B14F-4D97-AF65-F5344CB8AC3E}">
        <p14:creationId xmlns:p14="http://schemas.microsoft.com/office/powerpoint/2010/main" val="8738432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B4A89E1E-D3AC-402E-A42F-49AF8CAEF965}"/>
              </a:ext>
            </a:extLst>
          </p:cNvPr>
          <p:cNvSpPr/>
          <p:nvPr/>
        </p:nvSpPr>
        <p:spPr>
          <a:xfrm>
            <a:off x="327917" y="654843"/>
            <a:ext cx="11536166" cy="2585323"/>
          </a:xfrm>
          <a:prstGeom prst="rect">
            <a:avLst/>
          </a:prstGeom>
        </p:spPr>
        <p:txBody>
          <a:bodyPr wrap="square">
            <a:spAutoFit/>
          </a:bodyPr>
          <a:lstStyle/>
          <a:p>
            <a:r>
              <a:rPr lang="en-US" altLang="zh-CN" dirty="0"/>
              <a:t>31. </a:t>
            </a:r>
            <a:r>
              <a:rPr lang="zh-CN" altLang="en-US" dirty="0"/>
              <a:t>Rui Yao, Guosheng Lin, Qinfeng Shi, and Damith C Ranasinghe. 2018. Efficient dense labelling of human activity sequences from wearables using fully convolutional networks. Pattern Recognition 78 (2018), 252–266.</a:t>
            </a:r>
            <a:endParaRPr lang="en-US" altLang="zh-CN" dirty="0"/>
          </a:p>
          <a:p>
            <a:r>
              <a:rPr lang="en-US" altLang="zh-CN" b="1" dirty="0"/>
              <a:t>Data Segmentation</a:t>
            </a:r>
          </a:p>
          <a:p>
            <a:pPr marL="285750" indent="-285750">
              <a:buFont typeface="Arial" panose="020B0604020202020204" pitchFamily="34" charset="0"/>
              <a:buChar char="•"/>
            </a:pPr>
            <a:r>
              <a:rPr lang="en-US" altLang="zh-CN" dirty="0"/>
              <a:t>Fixed size sliding window has two key : </a:t>
            </a:r>
            <a:r>
              <a:rPr lang="en-US" altLang="zh-CN" dirty="0" err="1"/>
              <a:t>i</a:t>
            </a:r>
            <a:r>
              <a:rPr lang="en-US" altLang="zh-CN" dirty="0"/>
              <a:t>) the samples in one window may not always share the same label. Consequently, using one label for all samples within a window inevitably lead to loss of information; ii) the testing phase is constrained by the window size selected during training while the best window size is difficult to tune in practice.</a:t>
            </a:r>
          </a:p>
          <a:p>
            <a:pPr marL="285750" indent="-285750">
              <a:buFont typeface="Arial" panose="020B0604020202020204" pitchFamily="34" charset="0"/>
              <a:buChar char="•"/>
            </a:pPr>
            <a:r>
              <a:rPr lang="en-US" altLang="zh-CN" dirty="0"/>
              <a:t>We propose an efficient algorithm that can </a:t>
            </a:r>
            <a:r>
              <a:rPr lang="en-US" altLang="zh-CN" dirty="0">
                <a:highlight>
                  <a:srgbClr val="FFFF00"/>
                </a:highlight>
              </a:rPr>
              <a:t>predict the label of each sample</a:t>
            </a:r>
            <a:r>
              <a:rPr lang="en-US" altLang="zh-CN" dirty="0"/>
              <a:t>, which we call </a:t>
            </a:r>
            <a:r>
              <a:rPr lang="en-US" altLang="zh-CN" dirty="0">
                <a:highlight>
                  <a:srgbClr val="FFFF00"/>
                </a:highlight>
              </a:rPr>
              <a:t>dense labeling</a:t>
            </a:r>
            <a:r>
              <a:rPr lang="en-US" altLang="zh-CN" dirty="0"/>
              <a:t>, in a sequence of human activities of arbitrary length using a fully convolutional network. </a:t>
            </a:r>
            <a:endParaRPr lang="zh-CN" altLang="en-US" dirty="0"/>
          </a:p>
        </p:txBody>
      </p:sp>
      <p:pic>
        <p:nvPicPr>
          <p:cNvPr id="2" name="图片 1">
            <a:extLst>
              <a:ext uri="{FF2B5EF4-FFF2-40B4-BE49-F238E27FC236}">
                <a16:creationId xmlns:a16="http://schemas.microsoft.com/office/drawing/2014/main" id="{F0C8BBAC-20F4-416F-B998-6D83967D0134}"/>
              </a:ext>
            </a:extLst>
          </p:cNvPr>
          <p:cNvPicPr>
            <a:picLocks noChangeAspect="1"/>
          </p:cNvPicPr>
          <p:nvPr/>
        </p:nvPicPr>
        <p:blipFill>
          <a:blip r:embed="rId2"/>
          <a:stretch>
            <a:fillRect/>
          </a:stretch>
        </p:blipFill>
        <p:spPr>
          <a:xfrm>
            <a:off x="0" y="3308359"/>
            <a:ext cx="5659188" cy="3036980"/>
          </a:xfrm>
          <a:prstGeom prst="rect">
            <a:avLst/>
          </a:prstGeom>
        </p:spPr>
      </p:pic>
      <p:pic>
        <p:nvPicPr>
          <p:cNvPr id="3" name="图片 2">
            <a:extLst>
              <a:ext uri="{FF2B5EF4-FFF2-40B4-BE49-F238E27FC236}">
                <a16:creationId xmlns:a16="http://schemas.microsoft.com/office/drawing/2014/main" id="{F706DC15-B087-4007-ADD0-5A16B2946087}"/>
              </a:ext>
            </a:extLst>
          </p:cNvPr>
          <p:cNvPicPr>
            <a:picLocks noChangeAspect="1"/>
          </p:cNvPicPr>
          <p:nvPr/>
        </p:nvPicPr>
        <p:blipFill>
          <a:blip r:embed="rId3"/>
          <a:stretch>
            <a:fillRect/>
          </a:stretch>
        </p:blipFill>
        <p:spPr>
          <a:xfrm>
            <a:off x="5496673" y="3617835"/>
            <a:ext cx="6612465" cy="2351450"/>
          </a:xfrm>
          <a:prstGeom prst="rect">
            <a:avLst/>
          </a:prstGeom>
        </p:spPr>
      </p:pic>
    </p:spTree>
    <p:extLst>
      <p:ext uri="{BB962C8B-B14F-4D97-AF65-F5344CB8AC3E}">
        <p14:creationId xmlns:p14="http://schemas.microsoft.com/office/powerpoint/2010/main" val="10907184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713B59FE-AD4F-4715-9A60-31A48B42C487}"/>
              </a:ext>
            </a:extLst>
          </p:cNvPr>
          <p:cNvSpPr/>
          <p:nvPr/>
        </p:nvSpPr>
        <p:spPr>
          <a:xfrm>
            <a:off x="409575" y="187553"/>
            <a:ext cx="10915168" cy="5493812"/>
          </a:xfrm>
          <a:prstGeom prst="rect">
            <a:avLst/>
          </a:prstGeom>
        </p:spPr>
        <p:txBody>
          <a:bodyPr wrap="none">
            <a:spAutoFit/>
          </a:bodyPr>
          <a:lstStyle/>
          <a:p>
            <a:pPr marL="285750" indent="-285750">
              <a:lnSpc>
                <a:spcPct val="150000"/>
              </a:lnSpc>
              <a:buFont typeface="Arial" panose="020B0604020202020204" pitchFamily="34" charset="0"/>
              <a:buChar char="•"/>
            </a:pPr>
            <a:r>
              <a:rPr lang="en-US" altLang="zh-CN" sz="2400" b="1" dirty="0"/>
              <a:t>Composite Activities</a:t>
            </a:r>
            <a:r>
              <a:rPr lang="zh-CN" altLang="en-US" sz="2400" dirty="0"/>
              <a:t>（复合行为）</a:t>
            </a:r>
            <a:endParaRPr lang="en-US" altLang="zh-CN" sz="2400" dirty="0"/>
          </a:p>
          <a:p>
            <a:pPr marL="742950" lvl="1" indent="-285750">
              <a:lnSpc>
                <a:spcPct val="150000"/>
              </a:lnSpc>
              <a:buFont typeface="Arial" panose="020B0604020202020204" pitchFamily="34" charset="0"/>
              <a:buChar char="•"/>
            </a:pPr>
            <a:r>
              <a:rPr lang="en-US" altLang="zh-CN" dirty="0"/>
              <a:t>More composite activities may contain a sequence of simple actions and have higher-level semantics</a:t>
            </a:r>
          </a:p>
          <a:p>
            <a:pPr marL="742950" lvl="1" indent="-285750">
              <a:lnSpc>
                <a:spcPct val="150000"/>
              </a:lnSpc>
              <a:buFont typeface="Arial" panose="020B0604020202020204" pitchFamily="34" charset="0"/>
              <a:buChar char="•"/>
            </a:pPr>
            <a:endParaRPr lang="en-US" altLang="zh-CN" dirty="0"/>
          </a:p>
          <a:p>
            <a:pPr marL="285750" indent="-285750">
              <a:lnSpc>
                <a:spcPct val="150000"/>
              </a:lnSpc>
              <a:buFont typeface="Arial" panose="020B0604020202020204" pitchFamily="34" charset="0"/>
              <a:buChar char="•"/>
            </a:pPr>
            <a:r>
              <a:rPr lang="en-US" altLang="zh-CN" sz="2400" b="1" dirty="0"/>
              <a:t>Concurrent Activity </a:t>
            </a:r>
            <a:r>
              <a:rPr lang="en-US" altLang="zh-CN" sz="2400" dirty="0"/>
              <a:t>(</a:t>
            </a:r>
            <a:r>
              <a:rPr lang="zh-CN" altLang="en-US" sz="2400" dirty="0"/>
              <a:t>并行行为</a:t>
            </a:r>
            <a:r>
              <a:rPr lang="en-US" altLang="zh-CN" sz="2400" dirty="0"/>
              <a:t>)</a:t>
            </a:r>
          </a:p>
          <a:p>
            <a:pPr marL="742950" lvl="1" indent="-285750">
              <a:lnSpc>
                <a:spcPct val="150000"/>
              </a:lnSpc>
              <a:buFont typeface="Arial" panose="020B0604020202020204" pitchFamily="34" charset="0"/>
              <a:buChar char="•"/>
            </a:pPr>
            <a:r>
              <a:rPr lang="en-US" altLang="zh-CN" dirty="0"/>
              <a:t>A person may carry out more than one activity at the same time</a:t>
            </a:r>
          </a:p>
          <a:p>
            <a:pPr marL="742950" lvl="1" indent="-285750">
              <a:lnSpc>
                <a:spcPct val="150000"/>
              </a:lnSpc>
              <a:buFont typeface="Arial" panose="020B0604020202020204" pitchFamily="34" charset="0"/>
              <a:buChar char="•"/>
            </a:pPr>
            <a:endParaRPr lang="en-US" altLang="zh-CN" sz="2400" b="1" dirty="0"/>
          </a:p>
          <a:p>
            <a:pPr marL="285750" indent="-285750">
              <a:lnSpc>
                <a:spcPct val="150000"/>
              </a:lnSpc>
              <a:buFont typeface="Arial" panose="020B0604020202020204" pitchFamily="34" charset="0"/>
              <a:buChar char="•"/>
            </a:pPr>
            <a:r>
              <a:rPr lang="en-US" altLang="zh-CN" sz="2400" b="1" dirty="0"/>
              <a:t>Multi-occupant Activity </a:t>
            </a:r>
            <a:r>
              <a:rPr lang="en-US" altLang="zh-CN" sz="2400" dirty="0"/>
              <a:t>(</a:t>
            </a:r>
            <a:r>
              <a:rPr lang="zh-CN" altLang="en-US" sz="2400" dirty="0"/>
              <a:t>多人行为</a:t>
            </a:r>
            <a:r>
              <a:rPr lang="en-US" altLang="zh-CN" sz="2400" dirty="0"/>
              <a:t>)</a:t>
            </a:r>
          </a:p>
          <a:p>
            <a:pPr marL="742950" lvl="1" indent="-285750">
              <a:lnSpc>
                <a:spcPct val="150000"/>
              </a:lnSpc>
              <a:buFont typeface="Arial" panose="020B0604020202020204" pitchFamily="34" charset="0"/>
              <a:buChar char="•"/>
            </a:pPr>
            <a:r>
              <a:rPr lang="en-US" altLang="zh-CN" dirty="0"/>
              <a:t>Living and working spaces are usually resided by multiple subjects</a:t>
            </a:r>
          </a:p>
          <a:p>
            <a:pPr marL="742950" lvl="1" indent="-285750">
              <a:lnSpc>
                <a:spcPct val="150000"/>
              </a:lnSpc>
              <a:buFont typeface="Arial" panose="020B0604020202020204" pitchFamily="34" charset="0"/>
              <a:buChar char="•"/>
            </a:pPr>
            <a:endParaRPr lang="en-US" altLang="zh-CN" dirty="0"/>
          </a:p>
          <a:p>
            <a:pPr marL="285750" indent="-285750">
              <a:lnSpc>
                <a:spcPct val="150000"/>
              </a:lnSpc>
              <a:buFont typeface="Arial" panose="020B0604020202020204" pitchFamily="34" charset="0"/>
              <a:buChar char="•"/>
            </a:pPr>
            <a:endParaRPr lang="en-US" altLang="zh-CN" sz="2400" b="1" dirty="0"/>
          </a:p>
          <a:p>
            <a:pPr marL="285750" indent="-285750">
              <a:buFont typeface="Arial" panose="020B0604020202020204" pitchFamily="34" charset="0"/>
              <a:buChar char="•"/>
            </a:pPr>
            <a:endParaRPr lang="en-US" altLang="zh-CN" dirty="0"/>
          </a:p>
          <a:p>
            <a:endParaRPr lang="zh-CN" altLang="en-US" dirty="0"/>
          </a:p>
        </p:txBody>
      </p:sp>
    </p:spTree>
    <p:extLst>
      <p:ext uri="{BB962C8B-B14F-4D97-AF65-F5344CB8AC3E}">
        <p14:creationId xmlns:p14="http://schemas.microsoft.com/office/powerpoint/2010/main" val="23966151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2721167-6643-4BB8-A95A-1A38F1963372}"/>
              </a:ext>
            </a:extLst>
          </p:cNvPr>
          <p:cNvSpPr/>
          <p:nvPr/>
        </p:nvSpPr>
        <p:spPr>
          <a:xfrm>
            <a:off x="543267" y="141913"/>
            <a:ext cx="11105463" cy="2769989"/>
          </a:xfrm>
          <a:prstGeom prst="rect">
            <a:avLst/>
          </a:prstGeom>
        </p:spPr>
        <p:txBody>
          <a:bodyPr wrap="square">
            <a:spAutoFit/>
          </a:bodyPr>
          <a:lstStyle/>
          <a:p>
            <a:r>
              <a:rPr lang="en-US" altLang="zh-CN" dirty="0"/>
              <a:t>23. </a:t>
            </a:r>
            <a:r>
              <a:rPr lang="zh-CN" altLang="en-US" dirty="0"/>
              <a:t>Silvia Rossi, Roberto Capasso, Giovanni Acampora, and Mariacarla Staffa. 2018. A Multimodal Deep Learning Network for Group Activity Recognition. In 2018 International Joint Conference on Neural Networks (IJCNN). IEEE, 1–6.</a:t>
            </a:r>
            <a:endParaRPr lang="en-US" altLang="zh-CN" dirty="0"/>
          </a:p>
          <a:p>
            <a:r>
              <a:rPr lang="en-US" altLang="zh-CN" b="1" dirty="0"/>
              <a:t>Multi-occupant Activity</a:t>
            </a:r>
          </a:p>
          <a:p>
            <a:endParaRPr lang="en-US" altLang="zh-CN" dirty="0"/>
          </a:p>
          <a:p>
            <a:pPr marL="285750" indent="-285750">
              <a:buFont typeface="Arial" panose="020B0604020202020204" pitchFamily="34" charset="0"/>
              <a:buChar char="•"/>
            </a:pPr>
            <a:r>
              <a:rPr lang="en-US" altLang="zh-CN" sz="1400" dirty="0"/>
              <a:t>Both wearable and ambient sensors were used to recognize group activities of two occupants. </a:t>
            </a:r>
          </a:p>
          <a:p>
            <a:pPr marL="285750" indent="-285750">
              <a:buFont typeface="Arial" panose="020B0604020202020204" pitchFamily="34" charset="0"/>
              <a:buChar char="•"/>
            </a:pPr>
            <a:r>
              <a:rPr lang="en-US" altLang="zh-CN" sz="1400" dirty="0"/>
              <a:t>The ambient sensors were leveraged for extracting context information which is represented by disparate functional indoor areas. </a:t>
            </a:r>
          </a:p>
          <a:p>
            <a:pPr marL="285750" indent="-285750">
              <a:buFont typeface="Arial" panose="020B0604020202020204" pitchFamily="34" charset="0"/>
              <a:buChar char="•"/>
            </a:pPr>
            <a:r>
              <a:rPr lang="en-US" altLang="zh-CN" sz="1400" dirty="0"/>
              <a:t>The sensor data of different occupants was input into different RBMs separately and then merged into a sequential network, a DBN and an MLP for the inference of the group activity.</a:t>
            </a:r>
          </a:p>
          <a:p>
            <a:pPr marL="285750" indent="-285750">
              <a:buFont typeface="Arial" panose="020B0604020202020204" pitchFamily="34" charset="0"/>
              <a:buChar char="•"/>
            </a:pPr>
            <a:r>
              <a:rPr lang="en-US" altLang="zh-CN" sz="1400" dirty="0"/>
              <a:t> Pretty high accuracy of nearly 100% was achieved. However, most targeting scenarios that two occupants performed the same activity together were constrained.</a:t>
            </a:r>
            <a:endParaRPr lang="zh-CN" altLang="en-US" sz="1400" dirty="0"/>
          </a:p>
        </p:txBody>
      </p:sp>
      <p:pic>
        <p:nvPicPr>
          <p:cNvPr id="2" name="图片 1">
            <a:extLst>
              <a:ext uri="{FF2B5EF4-FFF2-40B4-BE49-F238E27FC236}">
                <a16:creationId xmlns:a16="http://schemas.microsoft.com/office/drawing/2014/main" id="{6EC346F9-CAF5-4FA1-A72C-C4A1671EEA3E}"/>
              </a:ext>
            </a:extLst>
          </p:cNvPr>
          <p:cNvPicPr>
            <a:picLocks noChangeAspect="1"/>
          </p:cNvPicPr>
          <p:nvPr/>
        </p:nvPicPr>
        <p:blipFill>
          <a:blip r:embed="rId2"/>
          <a:stretch>
            <a:fillRect/>
          </a:stretch>
        </p:blipFill>
        <p:spPr>
          <a:xfrm>
            <a:off x="543267" y="3187442"/>
            <a:ext cx="3245267" cy="3273389"/>
          </a:xfrm>
          <a:prstGeom prst="rect">
            <a:avLst/>
          </a:prstGeom>
        </p:spPr>
      </p:pic>
      <p:pic>
        <p:nvPicPr>
          <p:cNvPr id="3" name="图片 2">
            <a:extLst>
              <a:ext uri="{FF2B5EF4-FFF2-40B4-BE49-F238E27FC236}">
                <a16:creationId xmlns:a16="http://schemas.microsoft.com/office/drawing/2014/main" id="{66100DB6-4F0F-41CF-B4B2-3106FEF7A402}"/>
              </a:ext>
            </a:extLst>
          </p:cNvPr>
          <p:cNvPicPr>
            <a:picLocks noChangeAspect="1"/>
          </p:cNvPicPr>
          <p:nvPr/>
        </p:nvPicPr>
        <p:blipFill>
          <a:blip r:embed="rId3"/>
          <a:stretch>
            <a:fillRect/>
          </a:stretch>
        </p:blipFill>
        <p:spPr>
          <a:xfrm>
            <a:off x="3659204" y="3121291"/>
            <a:ext cx="3984290" cy="3405689"/>
          </a:xfrm>
          <a:prstGeom prst="rect">
            <a:avLst/>
          </a:prstGeom>
        </p:spPr>
      </p:pic>
      <p:pic>
        <p:nvPicPr>
          <p:cNvPr id="8" name="图片 7">
            <a:extLst>
              <a:ext uri="{FF2B5EF4-FFF2-40B4-BE49-F238E27FC236}">
                <a16:creationId xmlns:a16="http://schemas.microsoft.com/office/drawing/2014/main" id="{EDF5DC86-89DB-42C7-8DD9-44A2877F2DC0}"/>
              </a:ext>
            </a:extLst>
          </p:cNvPr>
          <p:cNvPicPr>
            <a:picLocks noChangeAspect="1"/>
          </p:cNvPicPr>
          <p:nvPr/>
        </p:nvPicPr>
        <p:blipFill>
          <a:blip r:embed="rId4"/>
          <a:stretch>
            <a:fillRect/>
          </a:stretch>
        </p:blipFill>
        <p:spPr>
          <a:xfrm>
            <a:off x="7643494" y="4199021"/>
            <a:ext cx="4087332" cy="1999648"/>
          </a:xfrm>
          <a:prstGeom prst="rect">
            <a:avLst/>
          </a:prstGeom>
        </p:spPr>
      </p:pic>
    </p:spTree>
    <p:extLst>
      <p:ext uri="{BB962C8B-B14F-4D97-AF65-F5344CB8AC3E}">
        <p14:creationId xmlns:p14="http://schemas.microsoft.com/office/powerpoint/2010/main" val="9174367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00BB6321-2298-4EF6-B6E3-4AB405045EEA}"/>
              </a:ext>
            </a:extLst>
          </p:cNvPr>
          <p:cNvSpPr/>
          <p:nvPr/>
        </p:nvSpPr>
        <p:spPr>
          <a:xfrm>
            <a:off x="455883" y="297245"/>
            <a:ext cx="10750193" cy="2431435"/>
          </a:xfrm>
          <a:prstGeom prst="rect">
            <a:avLst/>
          </a:prstGeom>
        </p:spPr>
        <p:txBody>
          <a:bodyPr wrap="square">
            <a:spAutoFit/>
          </a:bodyPr>
          <a:lstStyle/>
          <a:p>
            <a:r>
              <a:rPr lang="en-US" altLang="zh-CN" dirty="0"/>
              <a:t>37. </a:t>
            </a:r>
            <a:r>
              <a:rPr lang="zh-CN" altLang="en-US" dirty="0"/>
              <a:t>Yanyi Zhang, Xinyu Li, Jianyu Zhang, Shuhong Chen, Moliang Zhou, Richard A Farneth, Ivan Marsic, and Randall S Burd. 2017. Car-a deep learning structure for concurrent activity recognition. In 2017 16th ACM/IEEE International Conference on Information Processing in Sensor Networks (IPSN). IEEE, 299–300.</a:t>
            </a:r>
            <a:endParaRPr lang="en-US" altLang="zh-CN" dirty="0"/>
          </a:p>
          <a:p>
            <a:r>
              <a:rPr lang="en-US" altLang="zh-CN" b="1" dirty="0"/>
              <a:t>Concurrent Activity</a:t>
            </a:r>
          </a:p>
          <a:p>
            <a:pPr marL="285750" indent="-285750">
              <a:buFont typeface="Arial" panose="020B0604020202020204" pitchFamily="34" charset="0"/>
              <a:buChar char="•"/>
            </a:pPr>
            <a:r>
              <a:rPr lang="en-US" altLang="zh-CN" sz="1600" dirty="0"/>
              <a:t>Designed an individual fully-connected network for each candidate activity on top of shared multimodal fusion features. </a:t>
            </a:r>
          </a:p>
          <a:p>
            <a:pPr marL="285750" indent="-285750">
              <a:buFont typeface="Arial" panose="020B0604020202020204" pitchFamily="34" charset="0"/>
              <a:buChar char="•"/>
            </a:pPr>
            <a:r>
              <a:rPr lang="en-US" altLang="zh-CN" sz="1600" dirty="0"/>
              <a:t>The final decision-make layer classified each activity independently by independent </a:t>
            </a:r>
            <a:r>
              <a:rPr lang="en-US" altLang="zh-CN" sz="1600" dirty="0" err="1"/>
              <a:t>softmax</a:t>
            </a:r>
            <a:r>
              <a:rPr lang="en-US" altLang="zh-CN" sz="1600" dirty="0"/>
              <a:t> layers. </a:t>
            </a:r>
          </a:p>
          <a:p>
            <a:pPr marL="285750" indent="-285750">
              <a:buFont typeface="Arial" panose="020B0604020202020204" pitchFamily="34" charset="0"/>
              <a:buChar char="•"/>
            </a:pPr>
            <a:r>
              <a:rPr lang="en-US" altLang="zh-CN" sz="1600" dirty="0"/>
              <a:t>A key drawback of this kind of structure is that the computational cost would increase considerably with the number of activities rises. </a:t>
            </a:r>
            <a:endParaRPr lang="zh-CN" altLang="en-US" sz="1600" dirty="0"/>
          </a:p>
        </p:txBody>
      </p:sp>
      <p:pic>
        <p:nvPicPr>
          <p:cNvPr id="2" name="图片 1">
            <a:extLst>
              <a:ext uri="{FF2B5EF4-FFF2-40B4-BE49-F238E27FC236}">
                <a16:creationId xmlns:a16="http://schemas.microsoft.com/office/drawing/2014/main" id="{01519491-3C08-4C23-AF0D-FB212099DC6E}"/>
              </a:ext>
            </a:extLst>
          </p:cNvPr>
          <p:cNvPicPr>
            <a:picLocks noChangeAspect="1"/>
          </p:cNvPicPr>
          <p:nvPr/>
        </p:nvPicPr>
        <p:blipFill>
          <a:blip r:embed="rId2"/>
          <a:stretch>
            <a:fillRect/>
          </a:stretch>
        </p:blipFill>
        <p:spPr>
          <a:xfrm>
            <a:off x="2485871" y="2728680"/>
            <a:ext cx="6401275" cy="4129320"/>
          </a:xfrm>
          <a:prstGeom prst="rect">
            <a:avLst/>
          </a:prstGeom>
        </p:spPr>
      </p:pic>
    </p:spTree>
    <p:extLst>
      <p:ext uri="{BB962C8B-B14F-4D97-AF65-F5344CB8AC3E}">
        <p14:creationId xmlns:p14="http://schemas.microsoft.com/office/powerpoint/2010/main" val="36449302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449D3917-6791-4203-B0ED-35357ECFC97F}"/>
              </a:ext>
            </a:extLst>
          </p:cNvPr>
          <p:cNvSpPr/>
          <p:nvPr/>
        </p:nvSpPr>
        <p:spPr>
          <a:xfrm>
            <a:off x="351734" y="684211"/>
            <a:ext cx="11171435" cy="2923877"/>
          </a:xfrm>
          <a:prstGeom prst="rect">
            <a:avLst/>
          </a:prstGeom>
        </p:spPr>
        <p:txBody>
          <a:bodyPr wrap="square">
            <a:spAutoFit/>
          </a:bodyPr>
          <a:lstStyle/>
          <a:p>
            <a:r>
              <a:rPr lang="en-US" altLang="zh-CN" dirty="0"/>
              <a:t>20. </a:t>
            </a:r>
            <a:r>
              <a:rPr lang="zh-CN" altLang="en-US" dirty="0"/>
              <a:t>Ivan Miguel Pires, Nuno Pombo, Nuno M Garcia, and Francisco Flórez-Revuelta. 2018. Multi-Sensor Mobile Platform for the Recognition of Activities of Daily Living and their Environments based on Artificial Neural Networks.. In Twenty-Seventh International Joint Conference on Artificial Intelligence. 5850–5852</a:t>
            </a:r>
            <a:endParaRPr lang="en-US" altLang="zh-CN" dirty="0"/>
          </a:p>
          <a:p>
            <a:r>
              <a:rPr lang="en-US" altLang="zh-CN" b="1" dirty="0"/>
              <a:t>Computation Cost</a:t>
            </a:r>
          </a:p>
          <a:p>
            <a:pPr marL="285750" indent="-285750">
              <a:buFont typeface="Arial" panose="020B0604020202020204" pitchFamily="34" charset="0"/>
              <a:buChar char="•"/>
            </a:pPr>
            <a:r>
              <a:rPr lang="en-US" altLang="zh-CN" sz="1600" dirty="0"/>
              <a:t>Demonstrates the combination of </a:t>
            </a:r>
            <a:r>
              <a:rPr lang="en-US" altLang="zh-CN" sz="1600" dirty="0">
                <a:highlight>
                  <a:srgbClr val="FFFF00"/>
                </a:highlight>
              </a:rPr>
              <a:t>hand-crafted features </a:t>
            </a:r>
            <a:r>
              <a:rPr lang="en-US" altLang="zh-CN" sz="1600" dirty="0"/>
              <a:t>and a </a:t>
            </a:r>
            <a:r>
              <a:rPr lang="en-US" altLang="zh-CN" sz="1600" dirty="0">
                <a:highlight>
                  <a:srgbClr val="FFFF00"/>
                </a:highlight>
              </a:rPr>
              <a:t>neural network </a:t>
            </a:r>
            <a:r>
              <a:rPr lang="en-US" altLang="zh-CN" sz="1600" dirty="0"/>
              <a:t>is a potential plan to achieve real-time activity recognition on a mobile device. </a:t>
            </a:r>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r>
              <a:rPr lang="en-US" altLang="zh-CN" sz="1600" dirty="0"/>
              <a:t>This paper focuses on the demonstration of a mobile application that implements a framework, that forks their implementation in several modules, including data acquisition, data processing, data fusion and classification methods based on the sensors’ data acquired from the accelerometer, gyro- scope, magnetometer, microphone and Global Positioning System (GPS) receiver. </a:t>
            </a:r>
            <a:endParaRPr lang="zh-CN" altLang="en-US" sz="1600" dirty="0"/>
          </a:p>
        </p:txBody>
      </p:sp>
    </p:spTree>
    <p:extLst>
      <p:ext uri="{BB962C8B-B14F-4D97-AF65-F5344CB8AC3E}">
        <p14:creationId xmlns:p14="http://schemas.microsoft.com/office/powerpoint/2010/main" val="2176535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713B59FE-AD4F-4715-9A60-31A48B42C487}"/>
              </a:ext>
            </a:extLst>
          </p:cNvPr>
          <p:cNvSpPr/>
          <p:nvPr/>
        </p:nvSpPr>
        <p:spPr>
          <a:xfrm>
            <a:off x="409575" y="187553"/>
            <a:ext cx="2999539" cy="1200329"/>
          </a:xfrm>
          <a:prstGeom prst="rect">
            <a:avLst/>
          </a:prstGeom>
        </p:spPr>
        <p:txBody>
          <a:bodyPr wrap="none">
            <a:spAutoFit/>
          </a:bodyPr>
          <a:lstStyle/>
          <a:p>
            <a:pPr marL="285750" indent="-285750">
              <a:lnSpc>
                <a:spcPct val="150000"/>
              </a:lnSpc>
              <a:buFont typeface="Arial" panose="020B0604020202020204" pitchFamily="34" charset="0"/>
              <a:buChar char="•"/>
            </a:pPr>
            <a:r>
              <a:rPr lang="en-US" altLang="zh-CN" sz="2400" b="1" dirty="0"/>
              <a:t>Feature Extraction</a:t>
            </a:r>
          </a:p>
          <a:p>
            <a:pPr marL="285750" indent="-285750">
              <a:buFont typeface="Arial" panose="020B0604020202020204" pitchFamily="34" charset="0"/>
              <a:buChar char="•"/>
            </a:pPr>
            <a:endParaRPr lang="en-US" altLang="zh-CN" dirty="0"/>
          </a:p>
          <a:p>
            <a:endParaRPr lang="zh-CN" altLang="en-US" dirty="0"/>
          </a:p>
        </p:txBody>
      </p:sp>
      <p:pic>
        <p:nvPicPr>
          <p:cNvPr id="9" name="图片 8">
            <a:extLst>
              <a:ext uri="{FF2B5EF4-FFF2-40B4-BE49-F238E27FC236}">
                <a16:creationId xmlns:a16="http://schemas.microsoft.com/office/drawing/2014/main" id="{D9383889-AFED-4818-ADAD-33DA2DEED193}"/>
              </a:ext>
            </a:extLst>
          </p:cNvPr>
          <p:cNvPicPr>
            <a:picLocks noChangeAspect="1"/>
          </p:cNvPicPr>
          <p:nvPr/>
        </p:nvPicPr>
        <p:blipFill>
          <a:blip r:embed="rId2"/>
          <a:stretch>
            <a:fillRect/>
          </a:stretch>
        </p:blipFill>
        <p:spPr>
          <a:xfrm>
            <a:off x="3762375" y="769695"/>
            <a:ext cx="6715125" cy="1975037"/>
          </a:xfrm>
          <a:prstGeom prst="rect">
            <a:avLst/>
          </a:prstGeom>
        </p:spPr>
      </p:pic>
      <p:sp>
        <p:nvSpPr>
          <p:cNvPr id="2" name="矩形 1">
            <a:extLst>
              <a:ext uri="{FF2B5EF4-FFF2-40B4-BE49-F238E27FC236}">
                <a16:creationId xmlns:a16="http://schemas.microsoft.com/office/drawing/2014/main" id="{33A84D42-27CE-442F-ADAE-59849BA884D7}"/>
              </a:ext>
            </a:extLst>
          </p:cNvPr>
          <p:cNvSpPr/>
          <p:nvPr/>
        </p:nvSpPr>
        <p:spPr>
          <a:xfrm>
            <a:off x="600775" y="1387882"/>
            <a:ext cx="2284600" cy="369332"/>
          </a:xfrm>
          <a:prstGeom prst="rect">
            <a:avLst/>
          </a:prstGeom>
        </p:spPr>
        <p:txBody>
          <a:bodyPr wrap="none">
            <a:spAutoFit/>
          </a:bodyPr>
          <a:lstStyle/>
          <a:p>
            <a:pPr marL="285750" indent="-285750">
              <a:buFont typeface="Arial" panose="020B0604020202020204" pitchFamily="34" charset="0"/>
              <a:buChar char="•"/>
            </a:pPr>
            <a:r>
              <a:rPr lang="en-US" altLang="zh-CN" dirty="0"/>
              <a:t>Temporal Feature </a:t>
            </a:r>
            <a:endParaRPr lang="zh-CN" altLang="en-US" dirty="0"/>
          </a:p>
        </p:txBody>
      </p:sp>
      <p:sp>
        <p:nvSpPr>
          <p:cNvPr id="7" name="矩形 6">
            <a:extLst>
              <a:ext uri="{FF2B5EF4-FFF2-40B4-BE49-F238E27FC236}">
                <a16:creationId xmlns:a16="http://schemas.microsoft.com/office/drawing/2014/main" id="{24EA5178-481A-4C9F-AD0B-37F7C3D67217}"/>
              </a:ext>
            </a:extLst>
          </p:cNvPr>
          <p:cNvSpPr/>
          <p:nvPr/>
        </p:nvSpPr>
        <p:spPr>
          <a:xfrm>
            <a:off x="588309" y="4067157"/>
            <a:ext cx="2642070" cy="369332"/>
          </a:xfrm>
          <a:prstGeom prst="rect">
            <a:avLst/>
          </a:prstGeom>
        </p:spPr>
        <p:txBody>
          <a:bodyPr wrap="none">
            <a:spAutoFit/>
          </a:bodyPr>
          <a:lstStyle/>
          <a:p>
            <a:pPr marL="285750" indent="-285750">
              <a:buFont typeface="Arial" panose="020B0604020202020204" pitchFamily="34" charset="0"/>
              <a:buChar char="•"/>
            </a:pPr>
            <a:r>
              <a:rPr lang="en-US" altLang="zh-CN" dirty="0"/>
              <a:t>Multimodal extraction</a:t>
            </a:r>
            <a:endParaRPr lang="zh-CN" altLang="en-US" dirty="0"/>
          </a:p>
        </p:txBody>
      </p:sp>
      <p:pic>
        <p:nvPicPr>
          <p:cNvPr id="4" name="图片 3">
            <a:extLst>
              <a:ext uri="{FF2B5EF4-FFF2-40B4-BE49-F238E27FC236}">
                <a16:creationId xmlns:a16="http://schemas.microsoft.com/office/drawing/2014/main" id="{FCD1A77F-388E-4D17-8066-CC8762B5DCD4}"/>
              </a:ext>
            </a:extLst>
          </p:cNvPr>
          <p:cNvPicPr>
            <a:picLocks noChangeAspect="1"/>
          </p:cNvPicPr>
          <p:nvPr/>
        </p:nvPicPr>
        <p:blipFill>
          <a:blip r:embed="rId3"/>
          <a:stretch>
            <a:fillRect/>
          </a:stretch>
        </p:blipFill>
        <p:spPr>
          <a:xfrm>
            <a:off x="3230379" y="3429000"/>
            <a:ext cx="8863013" cy="2619993"/>
          </a:xfrm>
          <a:prstGeom prst="rect">
            <a:avLst/>
          </a:prstGeom>
        </p:spPr>
      </p:pic>
    </p:spTree>
    <p:extLst>
      <p:ext uri="{BB962C8B-B14F-4D97-AF65-F5344CB8AC3E}">
        <p14:creationId xmlns:p14="http://schemas.microsoft.com/office/powerpoint/2010/main" val="3881351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713B59FE-AD4F-4715-9A60-31A48B42C487}"/>
              </a:ext>
            </a:extLst>
          </p:cNvPr>
          <p:cNvSpPr/>
          <p:nvPr/>
        </p:nvSpPr>
        <p:spPr>
          <a:xfrm>
            <a:off x="409575" y="187553"/>
            <a:ext cx="6627135" cy="2585323"/>
          </a:xfrm>
          <a:prstGeom prst="rect">
            <a:avLst/>
          </a:prstGeom>
        </p:spPr>
        <p:txBody>
          <a:bodyPr wrap="none">
            <a:spAutoFit/>
          </a:bodyPr>
          <a:lstStyle/>
          <a:p>
            <a:pPr marL="285750" indent="-285750">
              <a:lnSpc>
                <a:spcPct val="150000"/>
              </a:lnSpc>
              <a:buFont typeface="Arial" panose="020B0604020202020204" pitchFamily="34" charset="0"/>
              <a:buChar char="•"/>
            </a:pPr>
            <a:r>
              <a:rPr lang="en-US" altLang="zh-CN" sz="2400" b="1" dirty="0"/>
              <a:t>Privacy</a:t>
            </a:r>
          </a:p>
          <a:p>
            <a:pPr marL="742950" lvl="1" indent="-285750">
              <a:lnSpc>
                <a:spcPct val="150000"/>
              </a:lnSpc>
              <a:buFont typeface="Arial" panose="020B0604020202020204" pitchFamily="34" charset="0"/>
              <a:buChar char="•"/>
            </a:pPr>
            <a:r>
              <a:rPr lang="en-US" altLang="zh-CN" dirty="0"/>
              <a:t>Sensitive user information (age, weight, gender)</a:t>
            </a:r>
          </a:p>
          <a:p>
            <a:pPr marL="742950" lvl="1" indent="-285750">
              <a:lnSpc>
                <a:spcPct val="150000"/>
              </a:lnSpc>
              <a:buFont typeface="Arial" panose="020B0604020202020204" pitchFamily="34" charset="0"/>
              <a:buChar char="•"/>
            </a:pPr>
            <a:r>
              <a:rPr lang="en-US" altLang="zh-CN" dirty="0"/>
              <a:t>CNN features show powerful user-discriminative ability</a:t>
            </a:r>
          </a:p>
          <a:p>
            <a:pPr marL="285750" indent="-285750">
              <a:lnSpc>
                <a:spcPct val="150000"/>
              </a:lnSpc>
              <a:buFont typeface="Arial" panose="020B0604020202020204" pitchFamily="34" charset="0"/>
              <a:buChar char="•"/>
            </a:pPr>
            <a:endParaRPr lang="en-US" altLang="zh-CN" sz="2400" b="1" dirty="0"/>
          </a:p>
          <a:p>
            <a:pPr marL="285750" indent="-285750">
              <a:buFont typeface="Arial" panose="020B0604020202020204" pitchFamily="34" charset="0"/>
              <a:buChar char="•"/>
            </a:pPr>
            <a:endParaRPr lang="en-US" altLang="zh-CN" dirty="0"/>
          </a:p>
          <a:p>
            <a:endParaRPr lang="zh-CN" altLang="en-US" dirty="0"/>
          </a:p>
        </p:txBody>
      </p:sp>
    </p:spTree>
    <p:extLst>
      <p:ext uri="{BB962C8B-B14F-4D97-AF65-F5344CB8AC3E}">
        <p14:creationId xmlns:p14="http://schemas.microsoft.com/office/powerpoint/2010/main" val="36123289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0C127112-6335-4931-952F-2B172E703D67}"/>
              </a:ext>
            </a:extLst>
          </p:cNvPr>
          <p:cNvSpPr/>
          <p:nvPr/>
        </p:nvSpPr>
        <p:spPr>
          <a:xfrm>
            <a:off x="438362" y="363441"/>
            <a:ext cx="11438561" cy="2215991"/>
          </a:xfrm>
          <a:prstGeom prst="rect">
            <a:avLst/>
          </a:prstGeom>
        </p:spPr>
        <p:txBody>
          <a:bodyPr wrap="square">
            <a:spAutoFit/>
          </a:bodyPr>
          <a:lstStyle/>
          <a:p>
            <a:r>
              <a:rPr lang="en-US" altLang="zh-CN" dirty="0"/>
              <a:t>12. </a:t>
            </a:r>
            <a:r>
              <a:rPr lang="zh-CN" altLang="en-US" dirty="0"/>
              <a:t>Yusuke Iwasawa, Kotaro Nakayama, Ikuko Yairi, and Yutaka Matsuo. 2017. Privacy Issues Regarding the Application of DNNs to Activity-Recognition using Wearables and Its Countermeasures by Use of Adversarial Training.. In Twenty-Sixth International Joint Conference on Artificial Intelligence. 1930–1936</a:t>
            </a:r>
            <a:endParaRPr lang="en-US" altLang="zh-CN" dirty="0"/>
          </a:p>
          <a:p>
            <a:r>
              <a:rPr lang="en-US" altLang="zh-CN" b="1" dirty="0"/>
              <a:t>Privacy</a:t>
            </a:r>
          </a:p>
          <a:p>
            <a:endParaRPr lang="en-US" altLang="zh-CN" dirty="0"/>
          </a:p>
          <a:p>
            <a:pPr marL="285750" indent="-285750">
              <a:buFont typeface="Arial" panose="020B0604020202020204" pitchFamily="34" charset="0"/>
              <a:buChar char="•"/>
            </a:pPr>
            <a:r>
              <a:rPr lang="en-US" altLang="zh-CN" sz="1600" dirty="0"/>
              <a:t>The authors investigated the privacy issue of using CNN features for human activity recognition. </a:t>
            </a:r>
          </a:p>
          <a:p>
            <a:pPr marL="285750" indent="-285750">
              <a:buFont typeface="Arial" panose="020B0604020202020204" pitchFamily="34" charset="0"/>
              <a:buChar char="•"/>
            </a:pPr>
            <a:r>
              <a:rPr lang="en-US" altLang="zh-CN" sz="1600" dirty="0"/>
              <a:t>Their empirical studies revealed that </a:t>
            </a:r>
            <a:r>
              <a:rPr lang="en-US" altLang="zh-CN" sz="1600" dirty="0">
                <a:highlight>
                  <a:srgbClr val="FFFF00"/>
                </a:highlight>
              </a:rPr>
              <a:t>although CNN is trained with a cross-entropy loss only </a:t>
            </a:r>
            <a:r>
              <a:rPr lang="en-US" altLang="zh-CN" sz="1600" dirty="0"/>
              <a:t>targeting activity classification, the obtained CNN features still showed powerful user-discriminative ability. </a:t>
            </a:r>
            <a:endParaRPr lang="zh-CN" altLang="en-US" sz="1600" dirty="0"/>
          </a:p>
        </p:txBody>
      </p:sp>
      <p:pic>
        <p:nvPicPr>
          <p:cNvPr id="3" name="图片 2">
            <a:extLst>
              <a:ext uri="{FF2B5EF4-FFF2-40B4-BE49-F238E27FC236}">
                <a16:creationId xmlns:a16="http://schemas.microsoft.com/office/drawing/2014/main" id="{F0570CA8-34DF-4EA2-BBDF-10465505B8EE}"/>
              </a:ext>
            </a:extLst>
          </p:cNvPr>
          <p:cNvPicPr>
            <a:picLocks noChangeAspect="1"/>
          </p:cNvPicPr>
          <p:nvPr/>
        </p:nvPicPr>
        <p:blipFill>
          <a:blip r:embed="rId2"/>
          <a:stretch>
            <a:fillRect/>
          </a:stretch>
        </p:blipFill>
        <p:spPr>
          <a:xfrm>
            <a:off x="315077" y="2579432"/>
            <a:ext cx="5747941" cy="3947762"/>
          </a:xfrm>
          <a:prstGeom prst="rect">
            <a:avLst/>
          </a:prstGeom>
        </p:spPr>
      </p:pic>
      <p:pic>
        <p:nvPicPr>
          <p:cNvPr id="8" name="图片 7">
            <a:extLst>
              <a:ext uri="{FF2B5EF4-FFF2-40B4-BE49-F238E27FC236}">
                <a16:creationId xmlns:a16="http://schemas.microsoft.com/office/drawing/2014/main" id="{5753FE0A-8AE0-4ADE-B338-74DB5A0466E8}"/>
              </a:ext>
            </a:extLst>
          </p:cNvPr>
          <p:cNvPicPr>
            <a:picLocks noChangeAspect="1"/>
          </p:cNvPicPr>
          <p:nvPr/>
        </p:nvPicPr>
        <p:blipFill>
          <a:blip r:embed="rId3"/>
          <a:stretch>
            <a:fillRect/>
          </a:stretch>
        </p:blipFill>
        <p:spPr>
          <a:xfrm>
            <a:off x="6128984" y="3114223"/>
            <a:ext cx="6117657" cy="2692081"/>
          </a:xfrm>
          <a:prstGeom prst="rect">
            <a:avLst/>
          </a:prstGeom>
        </p:spPr>
      </p:pic>
    </p:spTree>
    <p:extLst>
      <p:ext uri="{BB962C8B-B14F-4D97-AF65-F5344CB8AC3E}">
        <p14:creationId xmlns:p14="http://schemas.microsoft.com/office/powerpoint/2010/main" val="18734577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7ED4077D-E503-4CF7-A6F3-4A4EC64F3036}"/>
              </a:ext>
            </a:extLst>
          </p:cNvPr>
          <p:cNvSpPr/>
          <p:nvPr/>
        </p:nvSpPr>
        <p:spPr>
          <a:xfrm>
            <a:off x="710629" y="497945"/>
            <a:ext cx="10770742" cy="2492990"/>
          </a:xfrm>
          <a:prstGeom prst="rect">
            <a:avLst/>
          </a:prstGeom>
        </p:spPr>
        <p:txBody>
          <a:bodyPr wrap="square">
            <a:spAutoFit/>
          </a:bodyPr>
          <a:lstStyle/>
          <a:p>
            <a:r>
              <a:rPr lang="en-US" altLang="zh-CN" dirty="0"/>
              <a:t>34. </a:t>
            </a:r>
            <a:r>
              <a:rPr lang="zh-CN" altLang="en-US" dirty="0"/>
              <a:t>Dalin Zhang, Lina Yao, Kaixuan Chen, Guodong Long, and SenWang. 2019. Collective Protection: Preventing Sensitive Inferences via Integrative Transformation. In The 19th IEEE International Conference on Data Mining (ICDM). IEEE, 1–6</a:t>
            </a:r>
            <a:endParaRPr lang="en-US" altLang="zh-CN" dirty="0"/>
          </a:p>
          <a:p>
            <a:r>
              <a:rPr lang="en-US" altLang="zh-CN" b="1" dirty="0"/>
              <a:t>Privacy</a:t>
            </a:r>
          </a:p>
          <a:p>
            <a:pPr marL="285750" indent="-285750">
              <a:buFont typeface="Arial" panose="020B0604020202020204" pitchFamily="34" charset="0"/>
              <a:buChar char="•"/>
            </a:pPr>
            <a:r>
              <a:rPr lang="en-US" altLang="zh-CN" sz="1400" dirty="0"/>
              <a:t>Borrowed the idea of image style transformation from the computer vision community to protect all private information at once. </a:t>
            </a:r>
          </a:p>
          <a:p>
            <a:pPr marL="285750" indent="-285750">
              <a:buFont typeface="Arial" panose="020B0604020202020204" pitchFamily="34" charset="0"/>
              <a:buChar char="•"/>
            </a:pPr>
            <a:r>
              <a:rPr lang="en-US" altLang="zh-CN" sz="1400" dirty="0"/>
              <a:t>The authors creatively viewed raw sensor signals from two aspects: </a:t>
            </a:r>
            <a:r>
              <a:rPr lang="en-US" altLang="zh-CN" sz="1400" dirty="0">
                <a:highlight>
                  <a:srgbClr val="FFFF00"/>
                </a:highlight>
              </a:rPr>
              <a:t>"style" </a:t>
            </a:r>
            <a:r>
              <a:rPr lang="en-US" altLang="zh-CN" sz="1400" dirty="0"/>
              <a:t>aspect that describes how a user performs an activity and was influenced by user’s identical information like age, weight, gender, height, et al.; </a:t>
            </a:r>
            <a:r>
              <a:rPr lang="en-US" altLang="zh-CN" sz="1400" dirty="0" err="1">
                <a:highlight>
                  <a:srgbClr val="FFFF00"/>
                </a:highlight>
              </a:rPr>
              <a:t>s"content</a:t>
            </a:r>
            <a:r>
              <a:rPr lang="en-US" altLang="zh-CN" sz="1400" dirty="0"/>
              <a:t>" aspect that describes what activity a user performs. </a:t>
            </a:r>
          </a:p>
          <a:p>
            <a:pPr marL="285750" indent="-285750">
              <a:buFont typeface="Arial" panose="020B0604020202020204" pitchFamily="34" charset="0"/>
              <a:buChar char="•"/>
            </a:pPr>
            <a:r>
              <a:rPr lang="en-US" altLang="zh-CN" sz="1400" dirty="0"/>
              <a:t>They proposed to transform raw sensor data to have the "content" unchanged but the "style" is similar to random noises. Therefore, the method has the potential to protect all sensitive information at once. </a:t>
            </a:r>
            <a:endParaRPr lang="zh-CN" altLang="en-US" sz="1400" dirty="0"/>
          </a:p>
        </p:txBody>
      </p:sp>
      <p:pic>
        <p:nvPicPr>
          <p:cNvPr id="2" name="图片 1">
            <a:extLst>
              <a:ext uri="{FF2B5EF4-FFF2-40B4-BE49-F238E27FC236}">
                <a16:creationId xmlns:a16="http://schemas.microsoft.com/office/drawing/2014/main" id="{9D239188-6DA9-4B9C-B14E-02AC133D02B5}"/>
              </a:ext>
            </a:extLst>
          </p:cNvPr>
          <p:cNvPicPr>
            <a:picLocks noChangeAspect="1"/>
          </p:cNvPicPr>
          <p:nvPr/>
        </p:nvPicPr>
        <p:blipFill>
          <a:blip r:embed="rId2"/>
          <a:stretch>
            <a:fillRect/>
          </a:stretch>
        </p:blipFill>
        <p:spPr>
          <a:xfrm>
            <a:off x="3116945" y="3097079"/>
            <a:ext cx="5397798" cy="3760921"/>
          </a:xfrm>
          <a:prstGeom prst="rect">
            <a:avLst/>
          </a:prstGeom>
        </p:spPr>
      </p:pic>
    </p:spTree>
    <p:extLst>
      <p:ext uri="{BB962C8B-B14F-4D97-AF65-F5344CB8AC3E}">
        <p14:creationId xmlns:p14="http://schemas.microsoft.com/office/powerpoint/2010/main" val="42480680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CCA4DE3-16C8-4C2A-BD5D-E1513BDB5663}"/>
              </a:ext>
            </a:extLst>
          </p:cNvPr>
          <p:cNvSpPr/>
          <p:nvPr/>
        </p:nvSpPr>
        <p:spPr>
          <a:xfrm>
            <a:off x="438363" y="578795"/>
            <a:ext cx="11325547" cy="2308324"/>
          </a:xfrm>
          <a:prstGeom prst="rect">
            <a:avLst/>
          </a:prstGeom>
        </p:spPr>
        <p:txBody>
          <a:bodyPr wrap="square">
            <a:spAutoFit/>
          </a:bodyPr>
          <a:lstStyle/>
          <a:p>
            <a:r>
              <a:rPr lang="en-US" altLang="zh-CN" dirty="0"/>
              <a:t>19. </a:t>
            </a:r>
            <a:r>
              <a:rPr lang="zh-CN" altLang="en-US" dirty="0"/>
              <a:t>NhatHai Phan, Yue Wang, Xintao Wu, and Dejing Dou. 2016. Differential privacy preservation for deep auto-encoders: an application of human behavior prediction. In Thirtieth AAAIConference on Artificial Intelligence</a:t>
            </a:r>
            <a:endParaRPr lang="en-US" altLang="zh-CN" dirty="0"/>
          </a:p>
          <a:p>
            <a:r>
              <a:rPr lang="en-US" altLang="zh-CN" b="1" dirty="0"/>
              <a:t>Privacy</a:t>
            </a:r>
          </a:p>
          <a:p>
            <a:pPr marL="285750" indent="-285750">
              <a:buFont typeface="Arial" panose="020B0604020202020204" pitchFamily="34" charset="0"/>
              <a:buChar char="•"/>
            </a:pPr>
            <a:r>
              <a:rPr lang="en-US" altLang="zh-CN" dirty="0"/>
              <a:t>Proposed to </a:t>
            </a:r>
            <a:r>
              <a:rPr lang="en-US" altLang="zh-CN" dirty="0">
                <a:highlight>
                  <a:srgbClr val="FFFF00"/>
                </a:highlight>
              </a:rPr>
              <a:t>perturb the objective functions </a:t>
            </a:r>
            <a:r>
              <a:rPr lang="en-US" altLang="zh-CN" dirty="0"/>
              <a:t>of the traditional deep auto-encoder to enforce the ϵ-differential privacy. </a:t>
            </a:r>
          </a:p>
          <a:p>
            <a:pPr marL="285750" indent="-285750">
              <a:buFont typeface="Arial" panose="020B0604020202020204" pitchFamily="34" charset="0"/>
              <a:buChar char="•"/>
            </a:pPr>
            <a:r>
              <a:rPr lang="en-US" altLang="zh-CN" dirty="0"/>
              <a:t>In addition to the privacy preservation in feature extraction layers, an ϵ-differential privacy preserving </a:t>
            </a:r>
            <a:r>
              <a:rPr lang="en-US" altLang="zh-CN" dirty="0" err="1"/>
              <a:t>softmax</a:t>
            </a:r>
            <a:r>
              <a:rPr lang="en-US" altLang="zh-CN" dirty="0"/>
              <a:t> layer was also developed for either classification or prediction. </a:t>
            </a:r>
          </a:p>
          <a:p>
            <a:pPr marL="285750" indent="-285750">
              <a:buFont typeface="Arial" panose="020B0604020202020204" pitchFamily="34" charset="0"/>
              <a:buChar char="•"/>
            </a:pPr>
            <a:r>
              <a:rPr lang="en-US" altLang="zh-CN" dirty="0"/>
              <a:t>Different from the above approaches, this method provided theoretical privacy guarantees and error bounds.</a:t>
            </a:r>
            <a:endParaRPr lang="zh-CN" altLang="en-US" dirty="0"/>
          </a:p>
        </p:txBody>
      </p:sp>
      <p:pic>
        <p:nvPicPr>
          <p:cNvPr id="2" name="图片 1">
            <a:extLst>
              <a:ext uri="{FF2B5EF4-FFF2-40B4-BE49-F238E27FC236}">
                <a16:creationId xmlns:a16="http://schemas.microsoft.com/office/drawing/2014/main" id="{28F9714B-3814-4B98-A262-694AD2F9C5FF}"/>
              </a:ext>
            </a:extLst>
          </p:cNvPr>
          <p:cNvPicPr>
            <a:picLocks noChangeAspect="1"/>
          </p:cNvPicPr>
          <p:nvPr/>
        </p:nvPicPr>
        <p:blipFill>
          <a:blip r:embed="rId2"/>
          <a:stretch>
            <a:fillRect/>
          </a:stretch>
        </p:blipFill>
        <p:spPr>
          <a:xfrm>
            <a:off x="438363" y="3292064"/>
            <a:ext cx="5196222" cy="3149833"/>
          </a:xfrm>
          <a:prstGeom prst="rect">
            <a:avLst/>
          </a:prstGeom>
        </p:spPr>
      </p:pic>
      <p:pic>
        <p:nvPicPr>
          <p:cNvPr id="3" name="图片 2">
            <a:extLst>
              <a:ext uri="{FF2B5EF4-FFF2-40B4-BE49-F238E27FC236}">
                <a16:creationId xmlns:a16="http://schemas.microsoft.com/office/drawing/2014/main" id="{7C1C54A2-8579-4EC5-8BDD-95785C9C1EE4}"/>
              </a:ext>
            </a:extLst>
          </p:cNvPr>
          <p:cNvPicPr>
            <a:picLocks noChangeAspect="1"/>
          </p:cNvPicPr>
          <p:nvPr/>
        </p:nvPicPr>
        <p:blipFill>
          <a:blip r:embed="rId3"/>
          <a:stretch>
            <a:fillRect/>
          </a:stretch>
        </p:blipFill>
        <p:spPr>
          <a:xfrm>
            <a:off x="5673610" y="2953471"/>
            <a:ext cx="6462392" cy="3673360"/>
          </a:xfrm>
          <a:prstGeom prst="rect">
            <a:avLst/>
          </a:prstGeom>
        </p:spPr>
      </p:pic>
    </p:spTree>
    <p:extLst>
      <p:ext uri="{BB962C8B-B14F-4D97-AF65-F5344CB8AC3E}">
        <p14:creationId xmlns:p14="http://schemas.microsoft.com/office/powerpoint/2010/main" val="28570762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B4E6D23-D1C9-4ADE-AC2B-41EC766645ED}"/>
              </a:ext>
            </a:extLst>
          </p:cNvPr>
          <p:cNvSpPr/>
          <p:nvPr/>
        </p:nvSpPr>
        <p:spPr>
          <a:xfrm>
            <a:off x="253429" y="363442"/>
            <a:ext cx="11541304" cy="1477328"/>
          </a:xfrm>
          <a:prstGeom prst="rect">
            <a:avLst/>
          </a:prstGeom>
        </p:spPr>
        <p:txBody>
          <a:bodyPr wrap="square">
            <a:spAutoFit/>
          </a:bodyPr>
          <a:lstStyle/>
          <a:p>
            <a:r>
              <a:rPr lang="en-US" altLang="zh-CN" dirty="0"/>
              <a:t>15. </a:t>
            </a:r>
            <a:r>
              <a:rPr lang="zh-CN" altLang="en-US" dirty="0"/>
              <a:t>Haojie Ma, Wenzhong Li, Xiao Zhang, Songcheng Gao, and Sanglu Lu. 2019. AttnSense: Multi-level Attention Mechanism For Multimodal Human Activity Recognition. In Proceedings ofthe Twenty-Eighth International Joint Conference on Artificial Intelligence, IJCAI 2019, Macao, China, August 10-16, 2019. 3109–3115.</a:t>
            </a:r>
            <a:endParaRPr lang="en-US" altLang="zh-CN" dirty="0"/>
          </a:p>
          <a:p>
            <a:r>
              <a:rPr lang="en-US" altLang="zh-CN" dirty="0"/>
              <a:t>Interpretability of Deep Learning Models in Sensory Data Soft Attention</a:t>
            </a:r>
            <a:endParaRPr lang="zh-CN" altLang="en-US" dirty="0"/>
          </a:p>
          <a:p>
            <a:endParaRPr lang="zh-CN" altLang="en-US" dirty="0"/>
          </a:p>
        </p:txBody>
      </p:sp>
    </p:spTree>
    <p:extLst>
      <p:ext uri="{BB962C8B-B14F-4D97-AF65-F5344CB8AC3E}">
        <p14:creationId xmlns:p14="http://schemas.microsoft.com/office/powerpoint/2010/main" val="9943071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8DC2C9F-27AE-4C8D-9781-6D1C3EF4BE8F}"/>
              </a:ext>
            </a:extLst>
          </p:cNvPr>
          <p:cNvSpPr/>
          <p:nvPr/>
        </p:nvSpPr>
        <p:spPr>
          <a:xfrm>
            <a:off x="530830" y="688487"/>
            <a:ext cx="11130339" cy="1200329"/>
          </a:xfrm>
          <a:prstGeom prst="rect">
            <a:avLst/>
          </a:prstGeom>
        </p:spPr>
        <p:txBody>
          <a:bodyPr wrap="square">
            <a:spAutoFit/>
          </a:bodyPr>
          <a:lstStyle/>
          <a:p>
            <a:r>
              <a:rPr lang="en-US" altLang="zh-CN" dirty="0"/>
              <a:t>35. </a:t>
            </a:r>
            <a:r>
              <a:rPr lang="zh-CN" altLang="en-US" dirty="0"/>
              <a:t>Dalin Zhang, Lina Yao, Xiang Zhang, Sen Wang, Weitong Chen, and Robert Boots. 2018. Cascade and parallel convolutional recurrent neural networks on EEG-based intention recognition for brain computer interface. In Thirty-Second AAAIConference on Artificial Intelligence (AAAI).</a:t>
            </a:r>
            <a:endParaRPr lang="en-US" altLang="zh-CN" dirty="0"/>
          </a:p>
          <a:p>
            <a:r>
              <a:rPr lang="en-US" altLang="zh-CN" dirty="0"/>
              <a:t>Future activity prediction</a:t>
            </a:r>
            <a:endParaRPr lang="zh-CN" altLang="en-US" dirty="0"/>
          </a:p>
        </p:txBody>
      </p:sp>
    </p:spTree>
    <p:extLst>
      <p:ext uri="{BB962C8B-B14F-4D97-AF65-F5344CB8AC3E}">
        <p14:creationId xmlns:p14="http://schemas.microsoft.com/office/powerpoint/2010/main" val="2154309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475C8BF7-E67C-42CA-BD00-831301EF74BB}"/>
              </a:ext>
            </a:extLst>
          </p:cNvPr>
          <p:cNvSpPr/>
          <p:nvPr/>
        </p:nvSpPr>
        <p:spPr>
          <a:xfrm>
            <a:off x="319289" y="455488"/>
            <a:ext cx="11397465" cy="923330"/>
          </a:xfrm>
          <a:prstGeom prst="rect">
            <a:avLst/>
          </a:prstGeom>
        </p:spPr>
        <p:txBody>
          <a:bodyPr wrap="square">
            <a:spAutoFit/>
          </a:bodyPr>
          <a:lstStyle/>
          <a:p>
            <a:r>
              <a:rPr lang="en-US" altLang="zh-CN" dirty="0"/>
              <a:t>18. </a:t>
            </a:r>
            <a:r>
              <a:rPr lang="zh-CN" altLang="en-US" dirty="0"/>
              <a:t>Henry Friday Nweke, Ying Wah Teh, Mohammed Ali Al-Garadi, and Uzoma Rita Alo. 2018. Deep learning algorithms for human activity recognition using mobile and wearable sensor networks: State of the art and research challenges. Expert Systems with Applications 105 (2018), 233–261</a:t>
            </a:r>
          </a:p>
        </p:txBody>
      </p:sp>
    </p:spTree>
    <p:extLst>
      <p:ext uri="{BB962C8B-B14F-4D97-AF65-F5344CB8AC3E}">
        <p14:creationId xmlns:p14="http://schemas.microsoft.com/office/powerpoint/2010/main" val="20776512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7FDCD20F-5C52-4C7B-818C-7E7C398F16C8}"/>
              </a:ext>
            </a:extLst>
          </p:cNvPr>
          <p:cNvSpPr/>
          <p:nvPr/>
        </p:nvSpPr>
        <p:spPr>
          <a:xfrm>
            <a:off x="515420" y="581351"/>
            <a:ext cx="11161159" cy="646331"/>
          </a:xfrm>
          <a:prstGeom prst="rect">
            <a:avLst/>
          </a:prstGeom>
        </p:spPr>
        <p:txBody>
          <a:bodyPr wrap="square">
            <a:spAutoFit/>
          </a:bodyPr>
          <a:lstStyle/>
          <a:p>
            <a:r>
              <a:rPr lang="en-US" altLang="zh-CN" dirty="0"/>
              <a:t>30. </a:t>
            </a:r>
            <a:r>
              <a:rPr lang="zh-CN" altLang="en-US" dirty="0"/>
              <a:t>Yang Yang, Chunping Hou, Yue Lang, Dai Guan, Danyang Huang, and Jinchen Xu. 2019. Open-set human activity recognition based on micro-Doppler signatures. Pattern Recognition 85 (2019), 60–69.</a:t>
            </a:r>
          </a:p>
        </p:txBody>
      </p:sp>
    </p:spTree>
    <p:extLst>
      <p:ext uri="{BB962C8B-B14F-4D97-AF65-F5344CB8AC3E}">
        <p14:creationId xmlns:p14="http://schemas.microsoft.com/office/powerpoint/2010/main" val="13692520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D900046-C40E-4F54-A3FC-A7CE4D4DF4A5}"/>
              </a:ext>
            </a:extLst>
          </p:cNvPr>
          <p:cNvSpPr/>
          <p:nvPr/>
        </p:nvSpPr>
        <p:spPr>
          <a:xfrm>
            <a:off x="325347" y="568522"/>
            <a:ext cx="11541305" cy="646331"/>
          </a:xfrm>
          <a:prstGeom prst="rect">
            <a:avLst/>
          </a:prstGeom>
        </p:spPr>
        <p:txBody>
          <a:bodyPr wrap="square">
            <a:spAutoFit/>
          </a:bodyPr>
          <a:lstStyle/>
          <a:p>
            <a:r>
              <a:rPr lang="en-US" altLang="zh-CN" dirty="0"/>
              <a:t>13. </a:t>
            </a:r>
            <a:r>
              <a:rPr lang="zh-CN" altLang="en-US" dirty="0"/>
              <a:t>Artur Jordao, Antonio C Nazare Jr, Jessica Sena, and William Robson Schwartz. 2018. Human activity recognition based on wearable sensor data: A standardization of the state-of-the-art. arXiv preprint arXiv:1806.05226 (2018).</a:t>
            </a:r>
          </a:p>
        </p:txBody>
      </p:sp>
    </p:spTree>
    <p:extLst>
      <p:ext uri="{BB962C8B-B14F-4D97-AF65-F5344CB8AC3E}">
        <p14:creationId xmlns:p14="http://schemas.microsoft.com/office/powerpoint/2010/main" val="34708154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25AAEAE-BA55-4B41-B724-A78FB4A4F349}"/>
              </a:ext>
            </a:extLst>
          </p:cNvPr>
          <p:cNvSpPr/>
          <p:nvPr/>
        </p:nvSpPr>
        <p:spPr>
          <a:xfrm>
            <a:off x="530830" y="420419"/>
            <a:ext cx="10945403" cy="923330"/>
          </a:xfrm>
          <a:prstGeom prst="rect">
            <a:avLst/>
          </a:prstGeom>
        </p:spPr>
        <p:txBody>
          <a:bodyPr wrap="square">
            <a:spAutoFit/>
          </a:bodyPr>
          <a:lstStyle/>
          <a:p>
            <a:r>
              <a:rPr lang="en-US" altLang="zh-CN" dirty="0"/>
              <a:t>33. </a:t>
            </a:r>
            <a:r>
              <a:rPr lang="zh-CN" altLang="en-US" dirty="0"/>
              <a:t>Dalin Zhang, Kaixuan Chen, Debao Jian, and Lina Yao. 2020. Motor Imagery Classification via Temporal Attention Cues of Graph Embedded </a:t>
            </a:r>
            <a:r>
              <a:rPr lang="zh-CN" altLang="en-US" dirty="0">
                <a:highlight>
                  <a:srgbClr val="FFFF00"/>
                </a:highlight>
              </a:rPr>
              <a:t>EEG</a:t>
            </a:r>
            <a:r>
              <a:rPr lang="zh-CN" altLang="en-US" dirty="0"/>
              <a:t> Signals. IEEE Journal ofBiomedical and Health Informatics (2020).</a:t>
            </a:r>
            <a:endParaRPr lang="en-US" altLang="zh-CN" dirty="0"/>
          </a:p>
          <a:p>
            <a:r>
              <a:rPr lang="en-US" altLang="zh-CN" dirty="0"/>
              <a:t>Interpretability of Deep Learning Models in Sensory Data</a:t>
            </a:r>
            <a:endParaRPr lang="zh-CN" altLang="en-US" dirty="0"/>
          </a:p>
        </p:txBody>
      </p:sp>
    </p:spTree>
    <p:extLst>
      <p:ext uri="{BB962C8B-B14F-4D97-AF65-F5344CB8AC3E}">
        <p14:creationId xmlns:p14="http://schemas.microsoft.com/office/powerpoint/2010/main" val="2297866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A0A239C5-B02D-4349-8E97-A4CA95D95923}"/>
              </a:ext>
            </a:extLst>
          </p:cNvPr>
          <p:cNvSpPr/>
          <p:nvPr/>
        </p:nvSpPr>
        <p:spPr>
          <a:xfrm>
            <a:off x="428090" y="446711"/>
            <a:ext cx="11335820" cy="2431435"/>
          </a:xfrm>
          <a:prstGeom prst="rect">
            <a:avLst/>
          </a:prstGeom>
        </p:spPr>
        <p:txBody>
          <a:bodyPr wrap="square">
            <a:spAutoFit/>
          </a:bodyPr>
          <a:lstStyle/>
          <a:p>
            <a:r>
              <a:rPr lang="en-US" altLang="zh-CN" dirty="0"/>
              <a:t>29. </a:t>
            </a:r>
            <a:r>
              <a:rPr lang="zh-CN" altLang="en-US" dirty="0"/>
              <a:t>Rui Xi, Mengshu Hou, Mingsheng Fu, Hong Qu, and Daibo Liu. 2018. Deep dilated convolution on multimodality time series for human activity recognition. In 2018 International Joint Conference on Neural Networks (IJCNN). IEEE, 1–8</a:t>
            </a:r>
            <a:endParaRPr lang="en-US" altLang="zh-CN" dirty="0"/>
          </a:p>
          <a:p>
            <a:r>
              <a:rPr lang="en-US" altLang="zh-CN" b="1" dirty="0"/>
              <a:t>Feature Extraction Temporal Feature Extraction</a:t>
            </a:r>
          </a:p>
          <a:p>
            <a:pPr marL="285750" indent="-285750">
              <a:buFont typeface="Arial" panose="020B0604020202020204" pitchFamily="34" charset="0"/>
              <a:buChar char="•"/>
            </a:pPr>
            <a:r>
              <a:rPr lang="en-US" altLang="zh-CN" sz="1600" dirty="0"/>
              <a:t>Expand the temporal features. </a:t>
            </a:r>
            <a:r>
              <a:rPr lang="en-US" altLang="zh-CN" sz="1600" dirty="0" err="1"/>
              <a:t>Muti</a:t>
            </a:r>
            <a:r>
              <a:rPr lang="en-US" altLang="zh-CN" sz="1600" dirty="0"/>
              <a:t>-kernel consume more computational resources. Applied a deep dilated CNN to time series for solving the issues. The dilated CNN uses dilated convolution kernels instead of the standard convolutional kernels to expand the convolution receptive field (i.e., time length) with no loss of resolution.</a:t>
            </a:r>
          </a:p>
          <a:p>
            <a:pPr marL="285750" indent="-285750">
              <a:buFont typeface="Arial" panose="020B0604020202020204" pitchFamily="34" charset="0"/>
              <a:buChar char="•"/>
            </a:pPr>
            <a:r>
              <a:rPr lang="en-US" altLang="zh-CN" sz="1600" dirty="0"/>
              <a:t>Because the dilated kernel only adds empty elements between the elements of the conventional convolution kernel, it does not require an extra computational cost. </a:t>
            </a:r>
            <a:endParaRPr lang="zh-CN" altLang="en-US" sz="1600" dirty="0"/>
          </a:p>
        </p:txBody>
      </p:sp>
      <p:pic>
        <p:nvPicPr>
          <p:cNvPr id="2" name="图片 1">
            <a:extLst>
              <a:ext uri="{FF2B5EF4-FFF2-40B4-BE49-F238E27FC236}">
                <a16:creationId xmlns:a16="http://schemas.microsoft.com/office/drawing/2014/main" id="{6B3EFC23-6028-4F7C-AEDC-C5A3DA5A60AE}"/>
              </a:ext>
            </a:extLst>
          </p:cNvPr>
          <p:cNvPicPr>
            <a:picLocks noChangeAspect="1"/>
          </p:cNvPicPr>
          <p:nvPr/>
        </p:nvPicPr>
        <p:blipFill>
          <a:blip r:embed="rId2"/>
          <a:stretch>
            <a:fillRect/>
          </a:stretch>
        </p:blipFill>
        <p:spPr>
          <a:xfrm>
            <a:off x="1993187" y="3021988"/>
            <a:ext cx="6948755" cy="3836012"/>
          </a:xfrm>
          <a:prstGeom prst="rect">
            <a:avLst/>
          </a:prstGeom>
        </p:spPr>
      </p:pic>
    </p:spTree>
    <p:extLst>
      <p:ext uri="{BB962C8B-B14F-4D97-AF65-F5344CB8AC3E}">
        <p14:creationId xmlns:p14="http://schemas.microsoft.com/office/powerpoint/2010/main" val="24045604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320B583C-BE6D-4D95-9AAD-F28F9A1FF562}"/>
              </a:ext>
            </a:extLst>
          </p:cNvPr>
          <p:cNvSpPr/>
          <p:nvPr/>
        </p:nvSpPr>
        <p:spPr>
          <a:xfrm>
            <a:off x="695218" y="378651"/>
            <a:ext cx="10801564" cy="923330"/>
          </a:xfrm>
          <a:prstGeom prst="rect">
            <a:avLst/>
          </a:prstGeom>
        </p:spPr>
        <p:txBody>
          <a:bodyPr wrap="square">
            <a:spAutoFit/>
          </a:bodyPr>
          <a:lstStyle/>
          <a:p>
            <a:r>
              <a:rPr lang="en-US" altLang="zh-CN" dirty="0"/>
              <a:t>9. </a:t>
            </a:r>
            <a:r>
              <a:rPr lang="zh-CN" altLang="en-US" dirty="0"/>
              <a:t>Nils Y. Hammerla, Shane Halloran, and Thomas Plötz. 2016. Deep, Convolutional, and Recurrent Models for Human Activity Recognition Using Wearables. In Twenty-Fifth International Joint Conference on Artificial Intelligence. 1533– 1540.</a:t>
            </a:r>
          </a:p>
        </p:txBody>
      </p:sp>
    </p:spTree>
    <p:extLst>
      <p:ext uri="{BB962C8B-B14F-4D97-AF65-F5344CB8AC3E}">
        <p14:creationId xmlns:p14="http://schemas.microsoft.com/office/powerpoint/2010/main" val="28188424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DE69CF-4D39-454D-BBB7-AAF007669951}"/>
              </a:ext>
            </a:extLst>
          </p:cNvPr>
          <p:cNvSpPr/>
          <p:nvPr/>
        </p:nvSpPr>
        <p:spPr>
          <a:xfrm>
            <a:off x="366445" y="681538"/>
            <a:ext cx="11161159" cy="646331"/>
          </a:xfrm>
          <a:prstGeom prst="rect">
            <a:avLst/>
          </a:prstGeom>
        </p:spPr>
        <p:txBody>
          <a:bodyPr wrap="square">
            <a:spAutoFit/>
          </a:bodyPr>
          <a:lstStyle/>
          <a:p>
            <a:r>
              <a:rPr lang="en-US" altLang="zh-CN" dirty="0"/>
              <a:t>28. </a:t>
            </a:r>
            <a:r>
              <a:rPr lang="zh-CN" altLang="en-US" dirty="0"/>
              <a:t>Jindong Wang, Yiqiang Chen, Shuji Hao, Xiaohui Peng, and Lisha Hu. 2019. Deep learning for sensor-based activity recognition: A survey. Pattern Recognition Letters 119 (2019), 3–11</a:t>
            </a:r>
          </a:p>
        </p:txBody>
      </p:sp>
    </p:spTree>
    <p:extLst>
      <p:ext uri="{BB962C8B-B14F-4D97-AF65-F5344CB8AC3E}">
        <p14:creationId xmlns:p14="http://schemas.microsoft.com/office/powerpoint/2010/main" val="212641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59E94D5-1F9F-4FB1-AFA2-DA4E5D42C378}"/>
              </a:ext>
            </a:extLst>
          </p:cNvPr>
          <p:cNvSpPr/>
          <p:nvPr/>
        </p:nvSpPr>
        <p:spPr>
          <a:xfrm>
            <a:off x="972620" y="553311"/>
            <a:ext cx="9969357" cy="2708434"/>
          </a:xfrm>
          <a:prstGeom prst="rect">
            <a:avLst/>
          </a:prstGeom>
        </p:spPr>
        <p:txBody>
          <a:bodyPr wrap="square">
            <a:spAutoFit/>
          </a:bodyPr>
          <a:lstStyle/>
          <a:p>
            <a:r>
              <a:rPr lang="en-US" altLang="zh-CN" dirty="0"/>
              <a:t>8. </a:t>
            </a:r>
            <a:r>
              <a:rPr lang="zh-CN" altLang="en-US" dirty="0"/>
              <a:t>Sojeong Ha and Seungjin Choi. 2016. Convolutional neural networks for human activity recognition using multiple accelerometer and gyroscope sensors. In 2016 International Joint Conference on Neural Networks (IJCNN). IEEE, 381–388.</a:t>
            </a:r>
            <a:endParaRPr lang="en-US" altLang="zh-CN" dirty="0"/>
          </a:p>
          <a:p>
            <a:r>
              <a:rPr lang="en-US" altLang="zh-CN" b="1" dirty="0"/>
              <a:t>Feature Extraction Temporal Feature Extraction Sensor-based Fusion (SF)</a:t>
            </a:r>
          </a:p>
          <a:p>
            <a:endParaRPr lang="en-US" altLang="zh-CN" sz="1400" dirty="0"/>
          </a:p>
          <a:p>
            <a:pPr marL="285750" indent="-285750">
              <a:buFont typeface="Arial" panose="020B0604020202020204" pitchFamily="34" charset="0"/>
              <a:buChar char="•"/>
            </a:pPr>
            <a:r>
              <a:rPr lang="en-US" altLang="zh-CN" sz="1400" dirty="0"/>
              <a:t>Proposed to create a vector of different modalities at the early stage as well and to extract the common characteristics across modalities along with the sensor-specific characteristics; then both kinds of features are fused at the later part of the model.</a:t>
            </a:r>
          </a:p>
          <a:p>
            <a:pPr marL="285750" indent="-285750">
              <a:buFont typeface="Arial" panose="020B0604020202020204" pitchFamily="34" charset="0"/>
              <a:buChar char="•"/>
            </a:pPr>
            <a:r>
              <a:rPr lang="en-US" altLang="zh-CN" sz="1400" dirty="0"/>
              <a:t>However for multi-modal data (accelerometer and gyroscope), [14] share weights for whole input signals in convolutional layer (full weights sharing), and extract same features without distinction of modalities, which might cause interferences between characteristics produced by accelerometers and gyroscopes for capturing modality-specific features.</a:t>
            </a:r>
            <a:endParaRPr lang="zh-CN" altLang="en-US" sz="1400" dirty="0"/>
          </a:p>
        </p:txBody>
      </p:sp>
      <p:pic>
        <p:nvPicPr>
          <p:cNvPr id="3" name="图片 2">
            <a:extLst>
              <a:ext uri="{FF2B5EF4-FFF2-40B4-BE49-F238E27FC236}">
                <a16:creationId xmlns:a16="http://schemas.microsoft.com/office/drawing/2014/main" id="{4EE1F07E-1752-4B51-A648-BE99ACD9474C}"/>
              </a:ext>
            </a:extLst>
          </p:cNvPr>
          <p:cNvPicPr>
            <a:picLocks noChangeAspect="1"/>
          </p:cNvPicPr>
          <p:nvPr/>
        </p:nvPicPr>
        <p:blipFill>
          <a:blip r:embed="rId2"/>
          <a:stretch>
            <a:fillRect/>
          </a:stretch>
        </p:blipFill>
        <p:spPr>
          <a:xfrm>
            <a:off x="4453467" y="3340100"/>
            <a:ext cx="7649948" cy="2964589"/>
          </a:xfrm>
          <a:prstGeom prst="rect">
            <a:avLst/>
          </a:prstGeom>
        </p:spPr>
      </p:pic>
      <p:pic>
        <p:nvPicPr>
          <p:cNvPr id="7" name="图片 6">
            <a:extLst>
              <a:ext uri="{FF2B5EF4-FFF2-40B4-BE49-F238E27FC236}">
                <a16:creationId xmlns:a16="http://schemas.microsoft.com/office/drawing/2014/main" id="{949C3B5E-E04B-49E0-862E-468479EC97AF}"/>
              </a:ext>
            </a:extLst>
          </p:cNvPr>
          <p:cNvPicPr>
            <a:picLocks noChangeAspect="1"/>
          </p:cNvPicPr>
          <p:nvPr/>
        </p:nvPicPr>
        <p:blipFill>
          <a:blip r:embed="rId3"/>
          <a:stretch>
            <a:fillRect/>
          </a:stretch>
        </p:blipFill>
        <p:spPr>
          <a:xfrm>
            <a:off x="536509" y="3596256"/>
            <a:ext cx="4092156" cy="2305011"/>
          </a:xfrm>
          <a:prstGeom prst="rect">
            <a:avLst/>
          </a:prstGeom>
        </p:spPr>
      </p:pic>
    </p:spTree>
    <p:extLst>
      <p:ext uri="{BB962C8B-B14F-4D97-AF65-F5344CB8AC3E}">
        <p14:creationId xmlns:p14="http://schemas.microsoft.com/office/powerpoint/2010/main" val="260390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C7975A2E-B101-4F98-8115-0737214B140A}"/>
              </a:ext>
            </a:extLst>
          </p:cNvPr>
          <p:cNvSpPr/>
          <p:nvPr/>
        </p:nvSpPr>
        <p:spPr>
          <a:xfrm>
            <a:off x="598659" y="335452"/>
            <a:ext cx="11274178" cy="2062103"/>
          </a:xfrm>
          <a:prstGeom prst="rect">
            <a:avLst/>
          </a:prstGeom>
        </p:spPr>
        <p:txBody>
          <a:bodyPr wrap="square">
            <a:spAutoFit/>
          </a:bodyPr>
          <a:lstStyle/>
          <a:p>
            <a:r>
              <a:rPr lang="en-US" altLang="zh-CN" dirty="0"/>
              <a:t>14. </a:t>
            </a:r>
            <a:r>
              <a:rPr lang="zh-CN" altLang="en-US" dirty="0"/>
              <a:t>Gierad Laput and Chris Harrison. 2019. Sensing Fine-Grained Hand Activity with Smartwatches. In Proceedings ofthe 2019 CHIConference on Human Factors in Computing Systems. ACM, 338.</a:t>
            </a:r>
            <a:endParaRPr lang="en-US" altLang="zh-CN" dirty="0"/>
          </a:p>
          <a:p>
            <a:r>
              <a:rPr lang="en-US" altLang="zh-CN" b="1" dirty="0"/>
              <a:t>Feature Extraction Temporal Feature Extraction Axis-based Fusion (AF).</a:t>
            </a:r>
          </a:p>
          <a:p>
            <a:pPr marL="285750" indent="-285750">
              <a:buFont typeface="Arial" panose="020B0604020202020204" pitchFamily="34" charset="0"/>
              <a:buChar char="•"/>
            </a:pPr>
            <a:r>
              <a:rPr lang="en-US" altLang="zh-CN" sz="1400" dirty="0"/>
              <a:t>Developed a fine-grained hand activity sensing system through the combination of the time-frequency-spectral features and CNNs. </a:t>
            </a:r>
          </a:p>
          <a:p>
            <a:pPr marL="285750" indent="-285750">
              <a:buFont typeface="Arial" panose="020B0604020202020204" pitchFamily="34" charset="0"/>
              <a:buChar char="•"/>
            </a:pPr>
            <a:r>
              <a:rPr lang="en-US" altLang="zh-CN" sz="1400" dirty="0"/>
              <a:t>They demonstrated 95.2% classification accuracy over 25 atomic hand activities of 12 people. </a:t>
            </a:r>
          </a:p>
          <a:p>
            <a:pPr marL="285750" indent="-285750">
              <a:buFont typeface="Arial" panose="020B0604020202020204" pitchFamily="34" charset="0"/>
              <a:buChar char="•"/>
            </a:pPr>
            <a:r>
              <a:rPr lang="en-US" altLang="zh-CN" sz="1400" dirty="0"/>
              <a:t>The spectral features can not only be used for the wearable sensor activity recognition but also be used for the device-free activity recognition. </a:t>
            </a:r>
          </a:p>
          <a:p>
            <a:r>
              <a:rPr lang="en-US" altLang="zh-CN" dirty="0">
                <a:hlinkClick r:id="rId2" action="ppaction://hlinkfile"/>
              </a:rPr>
              <a:t>..\paper\14.pdf</a:t>
            </a:r>
            <a:endParaRPr lang="zh-CN" altLang="en-US" dirty="0"/>
          </a:p>
        </p:txBody>
      </p:sp>
      <p:pic>
        <p:nvPicPr>
          <p:cNvPr id="5" name="图片 4">
            <a:extLst>
              <a:ext uri="{FF2B5EF4-FFF2-40B4-BE49-F238E27FC236}">
                <a16:creationId xmlns:a16="http://schemas.microsoft.com/office/drawing/2014/main" id="{CBA8E4E1-424D-4FF3-A5EB-D44AAB81F7BD}"/>
              </a:ext>
            </a:extLst>
          </p:cNvPr>
          <p:cNvPicPr>
            <a:picLocks noChangeAspect="1"/>
          </p:cNvPicPr>
          <p:nvPr/>
        </p:nvPicPr>
        <p:blipFill>
          <a:blip r:embed="rId3"/>
          <a:stretch>
            <a:fillRect/>
          </a:stretch>
        </p:blipFill>
        <p:spPr>
          <a:xfrm>
            <a:off x="293951" y="2301541"/>
            <a:ext cx="5802049" cy="4316233"/>
          </a:xfrm>
          <a:prstGeom prst="rect">
            <a:avLst/>
          </a:prstGeom>
        </p:spPr>
      </p:pic>
      <p:pic>
        <p:nvPicPr>
          <p:cNvPr id="6" name="图片 5" descr="手机屏幕截图&#10;&#10;描述已自动生成">
            <a:extLst>
              <a:ext uri="{FF2B5EF4-FFF2-40B4-BE49-F238E27FC236}">
                <a16:creationId xmlns:a16="http://schemas.microsoft.com/office/drawing/2014/main" id="{8DE31E77-88ED-4D68-95DC-F0483CE082BF}"/>
              </a:ext>
            </a:extLst>
          </p:cNvPr>
          <p:cNvPicPr>
            <a:picLocks noChangeAspect="1"/>
          </p:cNvPicPr>
          <p:nvPr/>
        </p:nvPicPr>
        <p:blipFill>
          <a:blip r:embed="rId4"/>
          <a:stretch>
            <a:fillRect/>
          </a:stretch>
        </p:blipFill>
        <p:spPr>
          <a:xfrm>
            <a:off x="6140677" y="2476502"/>
            <a:ext cx="2958041" cy="1983156"/>
          </a:xfrm>
          <a:prstGeom prst="rect">
            <a:avLst/>
          </a:prstGeom>
        </p:spPr>
      </p:pic>
      <p:pic>
        <p:nvPicPr>
          <p:cNvPr id="7" name="图片 6">
            <a:extLst>
              <a:ext uri="{FF2B5EF4-FFF2-40B4-BE49-F238E27FC236}">
                <a16:creationId xmlns:a16="http://schemas.microsoft.com/office/drawing/2014/main" id="{0525B42B-3D4E-4F37-9C5E-09B7E9D32085}"/>
              </a:ext>
            </a:extLst>
          </p:cNvPr>
          <p:cNvPicPr>
            <a:picLocks noChangeAspect="1"/>
          </p:cNvPicPr>
          <p:nvPr/>
        </p:nvPicPr>
        <p:blipFill>
          <a:blip r:embed="rId5"/>
          <a:stretch>
            <a:fillRect/>
          </a:stretch>
        </p:blipFill>
        <p:spPr>
          <a:xfrm>
            <a:off x="9270395" y="2482930"/>
            <a:ext cx="2602442" cy="2072741"/>
          </a:xfrm>
          <a:prstGeom prst="rect">
            <a:avLst/>
          </a:prstGeom>
        </p:spPr>
      </p:pic>
      <p:pic>
        <p:nvPicPr>
          <p:cNvPr id="8" name="图片 7">
            <a:extLst>
              <a:ext uri="{FF2B5EF4-FFF2-40B4-BE49-F238E27FC236}">
                <a16:creationId xmlns:a16="http://schemas.microsoft.com/office/drawing/2014/main" id="{41B94D3F-4151-4913-9698-3A0628E66986}"/>
              </a:ext>
            </a:extLst>
          </p:cNvPr>
          <p:cNvPicPr>
            <a:picLocks noChangeAspect="1"/>
          </p:cNvPicPr>
          <p:nvPr/>
        </p:nvPicPr>
        <p:blipFill>
          <a:blip r:embed="rId6"/>
          <a:stretch>
            <a:fillRect/>
          </a:stretch>
        </p:blipFill>
        <p:spPr>
          <a:xfrm>
            <a:off x="6600296" y="4641046"/>
            <a:ext cx="4872038" cy="1577032"/>
          </a:xfrm>
          <a:prstGeom prst="rect">
            <a:avLst/>
          </a:prstGeom>
        </p:spPr>
      </p:pic>
    </p:spTree>
    <p:extLst>
      <p:ext uri="{BB962C8B-B14F-4D97-AF65-F5344CB8AC3E}">
        <p14:creationId xmlns:p14="http://schemas.microsoft.com/office/powerpoint/2010/main" val="1591676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D92EB03-594E-4251-A808-FC2E2322CE03}"/>
              </a:ext>
            </a:extLst>
          </p:cNvPr>
          <p:cNvSpPr/>
          <p:nvPr/>
        </p:nvSpPr>
        <p:spPr>
          <a:xfrm>
            <a:off x="386993" y="533168"/>
            <a:ext cx="11438562" cy="2031325"/>
          </a:xfrm>
          <a:prstGeom prst="rect">
            <a:avLst/>
          </a:prstGeom>
        </p:spPr>
        <p:txBody>
          <a:bodyPr wrap="square">
            <a:spAutoFit/>
          </a:bodyPr>
          <a:lstStyle/>
          <a:p>
            <a:r>
              <a:rPr lang="en-US" altLang="zh-CN" dirty="0"/>
              <a:t>11. </a:t>
            </a:r>
            <a:r>
              <a:rPr lang="zh-CN" altLang="en-US" dirty="0"/>
              <a:t>Chihiro Ito, Xin Cao, Masaki Shuzo, and Eisaku Maeda. 2018. Application of CNN for human activity recognition with FFT spectrogram of acceleration and gyro sensors. In Proceedings ofthe 2018 ACM International Joint Conference and 2018 International Symposium on Pervasive and Ubiquitous Computing andWearable Computers. ACM, 1503–1510</a:t>
            </a:r>
            <a:endParaRPr lang="en-US" altLang="zh-CN" dirty="0"/>
          </a:p>
          <a:p>
            <a:r>
              <a:rPr lang="en-US" altLang="zh-CN" b="1" dirty="0"/>
              <a:t>Feature Extraction Temporal Feature Extraction Axis-based Fusion (AF).</a:t>
            </a:r>
          </a:p>
          <a:p>
            <a:pPr marL="285750" indent="-285750">
              <a:buFont typeface="Arial" panose="020B0604020202020204" pitchFamily="34" charset="0"/>
              <a:buChar char="•"/>
            </a:pPr>
            <a:r>
              <a:rPr lang="en-US" altLang="zh-CN" sz="1600" dirty="0"/>
              <a:t>Temporal features of acceleration and gyro signals are first represented by FFT spectrogram images and then vertically combined into a larger image for the following DCNN to learn inter-modality features.</a:t>
            </a:r>
            <a:endParaRPr lang="zh-CN" altLang="en-US" sz="1600" dirty="0"/>
          </a:p>
        </p:txBody>
      </p:sp>
      <p:pic>
        <p:nvPicPr>
          <p:cNvPr id="2" name="图片 1">
            <a:extLst>
              <a:ext uri="{FF2B5EF4-FFF2-40B4-BE49-F238E27FC236}">
                <a16:creationId xmlns:a16="http://schemas.microsoft.com/office/drawing/2014/main" id="{712FF780-819F-4491-B92C-40308E610577}"/>
              </a:ext>
            </a:extLst>
          </p:cNvPr>
          <p:cNvPicPr>
            <a:picLocks noChangeAspect="1"/>
          </p:cNvPicPr>
          <p:nvPr/>
        </p:nvPicPr>
        <p:blipFill>
          <a:blip r:embed="rId2"/>
          <a:stretch>
            <a:fillRect/>
          </a:stretch>
        </p:blipFill>
        <p:spPr>
          <a:xfrm>
            <a:off x="101600" y="2995612"/>
            <a:ext cx="5639194" cy="3329220"/>
          </a:xfrm>
          <a:prstGeom prst="rect">
            <a:avLst/>
          </a:prstGeom>
        </p:spPr>
      </p:pic>
      <p:pic>
        <p:nvPicPr>
          <p:cNvPr id="3" name="图片 2">
            <a:extLst>
              <a:ext uri="{FF2B5EF4-FFF2-40B4-BE49-F238E27FC236}">
                <a16:creationId xmlns:a16="http://schemas.microsoft.com/office/drawing/2014/main" id="{31E61552-1F34-4CED-B88F-338BFD13C89C}"/>
              </a:ext>
            </a:extLst>
          </p:cNvPr>
          <p:cNvPicPr>
            <a:picLocks noChangeAspect="1"/>
          </p:cNvPicPr>
          <p:nvPr/>
        </p:nvPicPr>
        <p:blipFill>
          <a:blip r:embed="rId3"/>
          <a:stretch>
            <a:fillRect/>
          </a:stretch>
        </p:blipFill>
        <p:spPr>
          <a:xfrm>
            <a:off x="6290733" y="2819251"/>
            <a:ext cx="4267200" cy="3681942"/>
          </a:xfrm>
          <a:prstGeom prst="rect">
            <a:avLst/>
          </a:prstGeom>
        </p:spPr>
      </p:pic>
    </p:spTree>
    <p:extLst>
      <p:ext uri="{BB962C8B-B14F-4D97-AF65-F5344CB8AC3E}">
        <p14:creationId xmlns:p14="http://schemas.microsoft.com/office/powerpoint/2010/main" val="3670698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4B76C7B-405A-44DF-811D-348FCE7B1F24}"/>
              </a:ext>
            </a:extLst>
          </p:cNvPr>
          <p:cNvSpPr/>
          <p:nvPr/>
        </p:nvSpPr>
        <p:spPr>
          <a:xfrm>
            <a:off x="421429" y="603005"/>
            <a:ext cx="11561854" cy="3139321"/>
          </a:xfrm>
          <a:prstGeom prst="rect">
            <a:avLst/>
          </a:prstGeom>
        </p:spPr>
        <p:txBody>
          <a:bodyPr wrap="square">
            <a:spAutoFit/>
          </a:bodyPr>
          <a:lstStyle/>
          <a:p>
            <a:r>
              <a:rPr lang="en-US" altLang="zh-CN" dirty="0"/>
              <a:t>21. </a:t>
            </a:r>
            <a:r>
              <a:rPr lang="zh-CN" altLang="en-US" dirty="0"/>
              <a:t>Hangwei Qian, Sinno Jialin Pan, Bingshui Da, and Chunyan Miao. 2019. A Novel Distribution-Embedded Neural Network for Sensor-Based Activity Recognition. In Proceedings ofthe Twenty-Eighth International Joint Conference on Artificial Intelligence, IJCAI 2019, Macao, China, August 10-16, 2019. 5614–5620</a:t>
            </a:r>
            <a:endParaRPr lang="en-US" altLang="zh-CN" dirty="0"/>
          </a:p>
          <a:p>
            <a:r>
              <a:rPr lang="en-US" altLang="zh-CN" b="1" dirty="0"/>
              <a:t>Feature Extraction Statistical Feature Extraction</a:t>
            </a:r>
            <a:r>
              <a:rPr lang="en-US" altLang="zh-CN" dirty="0"/>
              <a:t>. </a:t>
            </a:r>
          </a:p>
          <a:p>
            <a:endParaRPr lang="en-US" altLang="zh-CN" dirty="0"/>
          </a:p>
          <a:p>
            <a:pPr marL="285750" indent="-285750">
              <a:buFont typeface="Arial" panose="020B0604020202020204" pitchFamily="34" charset="0"/>
              <a:buChar char="•"/>
            </a:pPr>
            <a:r>
              <a:rPr lang="en-US" altLang="zh-CN" dirty="0"/>
              <a:t>Managed to develop a Distribution-Embedded Deep Neural Network (DDNN) to integrate the statistical feature extraction process into an end-to-end for activity recognition. </a:t>
            </a:r>
          </a:p>
          <a:p>
            <a:pPr marL="285750" indent="-285750">
              <a:buFont typeface="Arial" panose="020B0604020202020204" pitchFamily="34" charset="0"/>
              <a:buChar char="•"/>
            </a:pPr>
            <a:r>
              <a:rPr lang="en-US" altLang="zh-CN" dirty="0"/>
              <a:t>It encoded the idea of kernel embedding of distributions into a deep architecture, such that all orders of statistical moments could be extracted as features to represent each segment of sensor readings, and further used for activity classification in an end-to-end training manner. </a:t>
            </a:r>
            <a:endParaRPr lang="zh-CN" altLang="en-US" dirty="0"/>
          </a:p>
          <a:p>
            <a:endParaRPr lang="zh-CN" altLang="en-US" dirty="0"/>
          </a:p>
        </p:txBody>
      </p:sp>
      <p:pic>
        <p:nvPicPr>
          <p:cNvPr id="2" name="图片 1">
            <a:extLst>
              <a:ext uri="{FF2B5EF4-FFF2-40B4-BE49-F238E27FC236}">
                <a16:creationId xmlns:a16="http://schemas.microsoft.com/office/drawing/2014/main" id="{28CB0C2C-1A08-41B9-81CF-5709EDA4CE76}"/>
              </a:ext>
            </a:extLst>
          </p:cNvPr>
          <p:cNvPicPr>
            <a:picLocks noChangeAspect="1"/>
          </p:cNvPicPr>
          <p:nvPr/>
        </p:nvPicPr>
        <p:blipFill>
          <a:blip r:embed="rId2"/>
          <a:stretch>
            <a:fillRect/>
          </a:stretch>
        </p:blipFill>
        <p:spPr>
          <a:xfrm>
            <a:off x="761648" y="3599611"/>
            <a:ext cx="3868102" cy="3066350"/>
          </a:xfrm>
          <a:prstGeom prst="rect">
            <a:avLst/>
          </a:prstGeom>
        </p:spPr>
      </p:pic>
      <p:pic>
        <p:nvPicPr>
          <p:cNvPr id="3" name="图片 2">
            <a:extLst>
              <a:ext uri="{FF2B5EF4-FFF2-40B4-BE49-F238E27FC236}">
                <a16:creationId xmlns:a16="http://schemas.microsoft.com/office/drawing/2014/main" id="{F4FE8D5E-81BB-4E92-B960-5B6E901A3C64}"/>
              </a:ext>
            </a:extLst>
          </p:cNvPr>
          <p:cNvPicPr>
            <a:picLocks noChangeAspect="1"/>
          </p:cNvPicPr>
          <p:nvPr/>
        </p:nvPicPr>
        <p:blipFill>
          <a:blip r:embed="rId3"/>
          <a:stretch>
            <a:fillRect/>
          </a:stretch>
        </p:blipFill>
        <p:spPr>
          <a:xfrm>
            <a:off x="5383712" y="3937809"/>
            <a:ext cx="5640459" cy="2317186"/>
          </a:xfrm>
          <a:prstGeom prst="rect">
            <a:avLst/>
          </a:prstGeom>
        </p:spPr>
      </p:pic>
    </p:spTree>
    <p:extLst>
      <p:ext uri="{BB962C8B-B14F-4D97-AF65-F5344CB8AC3E}">
        <p14:creationId xmlns:p14="http://schemas.microsoft.com/office/powerpoint/2010/main" val="277736382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7369</TotalTime>
  <Words>4551</Words>
  <Application>Microsoft Office PowerPoint</Application>
  <PresentationFormat>宽屏</PresentationFormat>
  <Paragraphs>221</Paragraphs>
  <Slides>51</Slides>
  <Notes>0</Notes>
  <HiddenSlides>7</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51</vt:i4>
      </vt:variant>
    </vt:vector>
  </HeadingPairs>
  <TitlesOfParts>
    <vt:vector size="56" baseType="lpstr">
      <vt:lpstr>等线</vt:lpstr>
      <vt:lpstr>等线 Light</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LIU, Minhao</dc:creator>
  <cp:lastModifiedBy>LIU, Minhao</cp:lastModifiedBy>
  <cp:revision>419</cp:revision>
  <dcterms:created xsi:type="dcterms:W3CDTF">2020-02-29T02:54:38Z</dcterms:created>
  <dcterms:modified xsi:type="dcterms:W3CDTF">2020-03-06T11:56:19Z</dcterms:modified>
</cp:coreProperties>
</file>